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7" r:id="rId2"/>
    <p:sldId id="294" r:id="rId3"/>
    <p:sldId id="289" r:id="rId4"/>
    <p:sldId id="293" r:id="rId5"/>
    <p:sldId id="295" r:id="rId6"/>
    <p:sldId id="292" r:id="rId7"/>
    <p:sldId id="291" r:id="rId8"/>
    <p:sldId id="283" r:id="rId9"/>
    <p:sldId id="284" r:id="rId10"/>
    <p:sldId id="285" r:id="rId11"/>
    <p:sldId id="288" r:id="rId12"/>
    <p:sldId id="276" r:id="rId13"/>
    <p:sldId id="279" r:id="rId14"/>
    <p:sldId id="278" r:id="rId15"/>
    <p:sldId id="280" r:id="rId16"/>
    <p:sldId id="282" r:id="rId17"/>
    <p:sldId id="268" r:id="rId18"/>
    <p:sldId id="267" r:id="rId19"/>
    <p:sldId id="266" r:id="rId20"/>
    <p:sldId id="265" r:id="rId21"/>
    <p:sldId id="258" r:id="rId22"/>
    <p:sldId id="263" r:id="rId23"/>
    <p:sldId id="264" r:id="rId24"/>
    <p:sldId id="290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80" autoAdjust="0"/>
    <p:restoredTop sz="94660"/>
  </p:normalViewPr>
  <p:slideViewPr>
    <p:cSldViewPr snapToGrid="0">
      <p:cViewPr varScale="1">
        <p:scale>
          <a:sx n="57" d="100"/>
          <a:sy n="57" d="100"/>
        </p:scale>
        <p:origin x="132" y="2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3536C-8E75-60EF-7CEE-AE0FA3443C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CD0E1B-8B03-B80B-DC04-EFD76D2B9B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7F7D6-F168-AE5A-9182-30A66A4A0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8/31/2024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2A7633-BE90-84F5-4287-5440D08D7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80D6B4-07A5-5A33-8A27-65962751A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3792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D7793-BCFF-49A8-C7FE-565E858F0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80CF15-7FC4-F987-57E7-C864547F5B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74A09-6AB3-358E-BFCD-213A2D3C6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8/31/2024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08A513-3B24-3FDD-EE02-DB846B5B4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C84341-536E-9B17-5BF7-5385C202E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026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189ECF-B7C9-4FFB-04E4-3E7AAFF151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9FEE10-3AD3-2BA2-2883-43F5225B9E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4FECDC-DF8A-6226-0C0C-36D5EC8B2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8/31/2024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B6B236-CD78-5BE5-D565-587391BCD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548957-FE7B-B468-935D-A4858173A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6421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FACAB-AF7D-F0D1-531A-F3DE081D6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A01640-4DA1-150F-6924-4FFC5F547E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252990-AF9D-B385-68C8-356E2F06D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8/31/2024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7D1083-E628-F330-E0C3-D2F88981A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1260C6-05EE-1761-7DCB-9C7D0F6D9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023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B9D54-685D-4D1E-C0EE-CB4EDD584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F1BC81-0CE2-580F-6E24-A603DA0820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270DC1-956C-11B9-28B1-167282B64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8/31/2024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D576ED-96D0-FA71-26D0-06EB46345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9C8F8C-780E-46D5-56C3-13AA04269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095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3FE81-5BF3-41AC-0054-D963A993F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D76CDF-33AA-7BE6-5E32-13B996C080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0BFE41-B679-34C6-8734-29570F6CCC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BD23F6-A14B-DBE6-8A49-A0EB8DC5C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8/31/2024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4A3377-DA05-88C5-BD74-A8CA2A5D0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0AEEB2-72A2-D5F5-5C00-379677E19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175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50393-0152-D355-B88D-808E81000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4F6527-B3FA-7895-A45D-E38A29C6B1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71948C-50E5-DD6B-6FD5-BDE7175DCB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D6D39D-2AB5-A87C-C37B-6A52A4A4A0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A38665-8AAB-CBD4-20C0-FD43256C7D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F28779-336F-3515-E940-5E70F90DC2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8/31/2024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ADAE92-2290-11F3-CB2D-27C655519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5A042D-CA94-4C01-F3D8-762B0CE4A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556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95701-9D6E-DF62-AF16-16D690DE7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965E91-C9E7-536A-8B74-D49764C68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8/31/2024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35CD3D-D99F-0AF2-DB68-E927EF754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EFD1D5-DFC0-FB93-D6E1-A208EB01A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388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419B16-CDDB-75E6-7A6B-CD791E862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8/31/2024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29D6F1-14BA-FAA8-4546-F8CDFDF24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430968-A6C3-E35C-4C43-9A96C9EF6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278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5C3C4-4D47-C7D2-2BAE-FE0984564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6E6E9E-9AE3-4FA9-015A-9BA13250CA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2615E1-59F3-F883-8359-854D8C7E64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DCE1DC-864B-F24E-5BB7-02AAD6EFC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8/31/2024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1F8502-D0D4-0161-D09E-280BD5524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EA28EF-DE44-0602-5624-0B222BFF6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687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9FD86-1FFD-12C8-E349-DEC66F251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FC9526D-6E32-D634-7EA6-740E42CEFB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A4AB93-64D9-D962-D01C-E4FE649423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9B7809-E12E-DD68-4146-1681D64D6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8/31/2024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4701B9-9CD3-EC7C-25F3-2ECFA29ED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78D819-6B20-5202-6100-6FA04D1A3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210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619786-7B07-0848-F275-B2588B646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3D15F8-5871-C1E7-765E-DB912093E9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5DF533-E907-4757-979A-A0969BC9E9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B972CA-75D3-464B-AB07-BF3EA83BD9C3}" type="datetimeFigureOut">
              <a:rPr lang="en-US" smtClean="0"/>
              <a:t>8/31/2024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24ACB8-66A2-5E48-21A4-29B7846374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FDB0D7-D8D0-1113-421C-D55858DEB3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555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76.png"/><Relationship Id="rId7" Type="http://schemas.openxmlformats.org/officeDocument/2006/relationships/image" Target="../media/image80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Relationship Id="rId9" Type="http://schemas.openxmlformats.org/officeDocument/2006/relationships/image" Target="../media/image8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88.png"/><Relationship Id="rId7" Type="http://schemas.openxmlformats.org/officeDocument/2006/relationships/image" Target="../media/image9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Relationship Id="rId9" Type="http://schemas.openxmlformats.org/officeDocument/2006/relationships/image" Target="../media/image50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97.png"/><Relationship Id="rId7" Type="http://schemas.openxmlformats.org/officeDocument/2006/relationships/image" Target="../media/image100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0.png"/><Relationship Id="rId5" Type="http://schemas.openxmlformats.org/officeDocument/2006/relationships/image" Target="../media/image99.png"/><Relationship Id="rId10" Type="http://schemas.openxmlformats.org/officeDocument/2006/relationships/image" Target="../media/image103.png"/><Relationship Id="rId4" Type="http://schemas.openxmlformats.org/officeDocument/2006/relationships/image" Target="../media/image98.png"/><Relationship Id="rId9" Type="http://schemas.openxmlformats.org/officeDocument/2006/relationships/image" Target="../media/image10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7" Type="http://schemas.openxmlformats.org/officeDocument/2006/relationships/image" Target="../media/image116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5.png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18" Type="http://schemas.openxmlformats.org/officeDocument/2006/relationships/image" Target="../media/image40.png"/><Relationship Id="rId3" Type="http://schemas.openxmlformats.org/officeDocument/2006/relationships/image" Target="../media/image25.png"/><Relationship Id="rId21" Type="http://schemas.openxmlformats.org/officeDocument/2006/relationships/image" Target="../media/image43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17" Type="http://schemas.openxmlformats.org/officeDocument/2006/relationships/image" Target="../media/image39.png"/><Relationship Id="rId2" Type="http://schemas.openxmlformats.org/officeDocument/2006/relationships/image" Target="../media/image24.png"/><Relationship Id="rId16" Type="http://schemas.openxmlformats.org/officeDocument/2006/relationships/image" Target="../media/image38.png"/><Relationship Id="rId20" Type="http://schemas.openxmlformats.org/officeDocument/2006/relationships/image" Target="../media/image4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5" Type="http://schemas.openxmlformats.org/officeDocument/2006/relationships/image" Target="../media/image37.png"/><Relationship Id="rId10" Type="http://schemas.openxmlformats.org/officeDocument/2006/relationships/image" Target="../media/image32.png"/><Relationship Id="rId19" Type="http://schemas.openxmlformats.org/officeDocument/2006/relationships/image" Target="../media/image41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Relationship Id="rId14" Type="http://schemas.openxmlformats.org/officeDocument/2006/relationships/image" Target="../media/image3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3.png"/><Relationship Id="rId11" Type="http://schemas.openxmlformats.org/officeDocument/2006/relationships/image" Target="../media/image68.png"/><Relationship Id="rId5" Type="http://schemas.openxmlformats.org/officeDocument/2006/relationships/image" Target="../media/image62.png"/><Relationship Id="rId10" Type="http://schemas.openxmlformats.org/officeDocument/2006/relationships/image" Target="../media/image67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relaxation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58965C6-3557-8AE5-5E93-48DF22DCB9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629"/>
          <a:stretch/>
        </p:blipFill>
        <p:spPr bwMode="auto">
          <a:xfrm>
            <a:off x="7806320" y="3080877"/>
            <a:ext cx="1274331" cy="3226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7CB381E-7B0A-2699-83FA-3BC093D11F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968"/>
          <a:stretch/>
        </p:blipFill>
        <p:spPr bwMode="auto">
          <a:xfrm>
            <a:off x="5546088" y="3069002"/>
            <a:ext cx="1037900" cy="3271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6353B0D2-1A76-EDE0-8CF5-B1E423D295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862"/>
          <a:stretch/>
        </p:blipFill>
        <p:spPr bwMode="auto">
          <a:xfrm>
            <a:off x="6555135" y="3102169"/>
            <a:ext cx="1228039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0C99185A-368A-CC28-5BB9-178EF24191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955"/>
          <a:stretch/>
        </p:blipFill>
        <p:spPr bwMode="auto">
          <a:xfrm>
            <a:off x="9010777" y="3113405"/>
            <a:ext cx="12057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3D3EF64E-73BA-3242-927D-C242B341B8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250"/>
          <a:stretch/>
        </p:blipFill>
        <p:spPr bwMode="auto">
          <a:xfrm>
            <a:off x="10216503" y="3113405"/>
            <a:ext cx="1274331" cy="3109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C82B3CF9-F967-C08D-44A7-02078D3FE1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667" y="1901887"/>
            <a:ext cx="41804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029A0341-B04A-A3C1-6D1A-7DD36B9FA3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74" t="15626" r="1960" b="20248"/>
          <a:stretch/>
        </p:blipFill>
        <p:spPr bwMode="auto">
          <a:xfrm>
            <a:off x="7193871" y="448606"/>
            <a:ext cx="3022632" cy="2330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51287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C94A7-0D1F-5F7A-76A1-D1CB99A49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r>
              <a:rPr lang="en-US" dirty="0"/>
              <a:t>    X200            x170        x145       x130      x120    x100</a:t>
            </a:r>
          </a:p>
        </p:txBody>
      </p:sp>
      <p:pic>
        <p:nvPicPr>
          <p:cNvPr id="1046" name="Picture 22">
            <a:extLst>
              <a:ext uri="{FF2B5EF4-FFF2-40B4-BE49-F238E27FC236}">
                <a16:creationId xmlns:a16="http://schemas.microsoft.com/office/drawing/2014/main" id="{71AC12AE-2777-C036-89EB-05D8FF44E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6368" y="1278213"/>
            <a:ext cx="1909824" cy="3125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>
            <a:extLst>
              <a:ext uri="{FF2B5EF4-FFF2-40B4-BE49-F238E27FC236}">
                <a16:creationId xmlns:a16="http://schemas.microsoft.com/office/drawing/2014/main" id="{43C2F543-3C9D-AB68-EA90-EBFC8D8BAD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3660" y="1290004"/>
            <a:ext cx="1909824" cy="3125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>
            <a:extLst>
              <a:ext uri="{FF2B5EF4-FFF2-40B4-BE49-F238E27FC236}">
                <a16:creationId xmlns:a16="http://schemas.microsoft.com/office/drawing/2014/main" id="{16A53700-E3C2-1CA6-E2A8-764156DBE5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6344" y="1332078"/>
            <a:ext cx="2037316" cy="3077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8782B6FB-83FB-8DB2-AE2B-F280958EC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9263" y="1271382"/>
            <a:ext cx="2256279" cy="3137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6A02EF99-4FA7-688F-91E5-FA06F21CA5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9" y="1478380"/>
            <a:ext cx="2678461" cy="2876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E81C85B7-81FF-C4F9-F3C5-FBCFC06418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3859" y="4403937"/>
            <a:ext cx="3050129" cy="2395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E289485-06FF-5285-A08C-475B2C70B5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6379" y="1250826"/>
            <a:ext cx="1815621" cy="3164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8611366-C70E-8F23-0C01-1420787E1E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0679" y="4860898"/>
            <a:ext cx="1751321" cy="1437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17325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2654B-648F-04F3-199E-0B1594BDE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Parallelization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2D1A7EF-7875-EC18-0D2E-8B0879109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9981" y="2232687"/>
            <a:ext cx="6000220" cy="3116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09373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C415B-F34F-5EBF-44A0-06A7B44FB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BAD2C0-5502-37DB-F1B8-9999281478FE}"/>
              </a:ext>
            </a:extLst>
          </p:cNvPr>
          <p:cNvSpPr txBox="1"/>
          <p:nvPr/>
        </p:nvSpPr>
        <p:spPr>
          <a:xfrm>
            <a:off x="1016000" y="2336800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Quenched average, np, A --&gt; \inf ; np/A </a:t>
            </a:r>
            <a:r>
              <a:rPr lang="en-US" dirty="0">
                <a:sym typeface="Wingdings" panose="05000000000000000000" pitchFamily="2" charset="2"/>
              </a:rPr>
              <a:t> \sigma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52A868-345C-D274-752A-D8F0446DA95E}"/>
              </a:ext>
            </a:extLst>
          </p:cNvPr>
          <p:cNvSpPr txBox="1"/>
          <p:nvPr/>
        </p:nvSpPr>
        <p:spPr>
          <a:xfrm>
            <a:off x="1016000" y="2954311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Discrete Gaussian chain</a:t>
            </a:r>
          </a:p>
        </p:txBody>
      </p:sp>
    </p:spTree>
    <p:extLst>
      <p:ext uri="{BB962C8B-B14F-4D97-AF65-F5344CB8AC3E}">
        <p14:creationId xmlns:p14="http://schemas.microsoft.com/office/powerpoint/2010/main" val="21061881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F6E54-26EB-B6A8-7F36-A3DD1C7B5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Scaling (Alexander—de </a:t>
            </a:r>
            <a:r>
              <a:rPr lang="en-US" dirty="0" err="1"/>
              <a:t>Gennes</a:t>
            </a:r>
            <a:r>
              <a:rPr lang="en-US" dirty="0"/>
              <a:t> brush)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9330223-0ECE-9978-3A80-F9A64F2A29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96" y="1323342"/>
            <a:ext cx="3662461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9188F28-E0F1-750C-8ABB-3D07A01F7F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5123" y="4256830"/>
            <a:ext cx="3007783" cy="2340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C6E21E5-DF63-A5B4-6C2A-9621CB71AB83}"/>
              </a:ext>
            </a:extLst>
          </p:cNvPr>
          <p:cNvSpPr/>
          <p:nvPr/>
        </p:nvSpPr>
        <p:spPr>
          <a:xfrm>
            <a:off x="2627469" y="5877766"/>
            <a:ext cx="2464488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4.2; H = 27.5 – 30.5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8D8E051-D7EC-6D92-9B11-3BCB5AA5F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1957" y="4258478"/>
            <a:ext cx="3005665" cy="2338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A51B313-9AD8-3590-0964-42FDB2465231}"/>
              </a:ext>
            </a:extLst>
          </p:cNvPr>
          <p:cNvSpPr/>
          <p:nvPr/>
        </p:nvSpPr>
        <p:spPr>
          <a:xfrm>
            <a:off x="5512488" y="5909996"/>
            <a:ext cx="2250760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2; H = 39 – 45.5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49F96369-8CC1-4F3E-B0C5-80CCF615B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4057" y="1356709"/>
            <a:ext cx="3570843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64777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4000" dirty="0"/>
                  <a:t>: </a:t>
                </a:r>
                <a:r>
                  <a:rPr lang="en-US" dirty="0"/>
                  <a:t>DGC (3D; </a:t>
                </a:r>
                <a:r>
                  <a:rPr lang="en-US" dirty="0" err="1"/>
                  <a:t>NxNy</a:t>
                </a:r>
                <a:r>
                  <a:rPr lang="en-US" dirty="0"/>
                  <a:t>=1) vs MDE (1D)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>
            <a:extLst>
              <a:ext uri="{FF2B5EF4-FFF2-40B4-BE49-F238E27FC236}">
                <a16:creationId xmlns:a16="http://schemas.microsoft.com/office/drawing/2014/main" id="{16889964-2EF5-7E47-487C-1FE867F2A4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1003863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ADC5BE65-8C8F-EE61-AA76-C09BE327D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1012138"/>
            <a:ext cx="3341432" cy="2701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96F8711-F52E-E67B-2B14-000596E40D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370519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>
            <a:extLst>
              <a:ext uri="{FF2B5EF4-FFF2-40B4-BE49-F238E27FC236}">
                <a16:creationId xmlns:a16="http://schemas.microsoft.com/office/drawing/2014/main" id="{AF64AD6F-1C12-9D01-7E43-42CBC494DB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230" y="101213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C8DC1999-6531-997C-05F8-AB93F0BB61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3717315"/>
            <a:ext cx="3241600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F99B0F4-B4E3-69EF-2DB2-FE9B356E5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0612" y="3725310"/>
            <a:ext cx="3341434" cy="2701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/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Ns/sigs: </a:t>
                </a:r>
                <a:r>
                  <a:rPr lang="en-US" dirty="0" err="1"/>
                  <a:t>dz</a:t>
                </a:r>
                <a:r>
                  <a:rPr lang="en-US" dirty="0"/>
                  <a:t> = 0.10, Ngz_2 = 4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; Chis/bs: </a:t>
                </a:r>
                <a:r>
                  <a:rPr lang="en-US" dirty="0" err="1"/>
                  <a:t>dz</a:t>
                </a:r>
                <a:r>
                  <a:rPr lang="en-US" dirty="0"/>
                  <a:t> = 0.25, Ngz_2 = 3.5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blipFill>
                <a:blip r:embed="rId9"/>
                <a:stretch>
                  <a:fillRect t="-8065" b="-24194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79168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85C96-C2A9-E805-3944-9CB8513BA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Numericals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0A9B11-CAFF-A558-FF77-13C0574EB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314" y="1246254"/>
            <a:ext cx="2782888" cy="227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C6ECF33-7EEB-475B-CA2D-9460375BB4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046" y="1246253"/>
            <a:ext cx="2782889" cy="2273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941E240-D209-9F9F-F12B-12AABE5C8D8E}"/>
              </a:ext>
            </a:extLst>
          </p:cNvPr>
          <p:cNvSpPr/>
          <p:nvPr/>
        </p:nvSpPr>
        <p:spPr>
          <a:xfrm>
            <a:off x="7958667" y="2006600"/>
            <a:ext cx="13631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Ys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57000BE-A76E-5B52-2FB6-3E6BBB65FB28}"/>
              </a:ext>
            </a:extLst>
          </p:cNvPr>
          <p:cNvSpPr/>
          <p:nvPr/>
        </p:nvSpPr>
        <p:spPr>
          <a:xfrm>
            <a:off x="4275667" y="3627503"/>
            <a:ext cx="18203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Possibly do </a:t>
            </a:r>
            <a:r>
              <a:rPr lang="en-US" dirty="0" err="1"/>
              <a:t>Ngz</a:t>
            </a:r>
            <a:r>
              <a:rPr lang="en-US" dirty="0"/>
              <a:t> for multiple </a:t>
            </a:r>
            <a:r>
              <a:rPr lang="en-US" dirty="0" err="1"/>
              <a:t>dzs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19235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4C098-4EE2-21EF-C6BB-58E64CE2E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3D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C75E8F3-C686-9179-C343-E60EA36912FC}"/>
              </a:ext>
            </a:extLst>
          </p:cNvPr>
          <p:cNvGrpSpPr/>
          <p:nvPr/>
        </p:nvGrpSpPr>
        <p:grpSpPr>
          <a:xfrm>
            <a:off x="200270" y="1199249"/>
            <a:ext cx="4850284" cy="2371128"/>
            <a:chOff x="1419470" y="1434017"/>
            <a:chExt cx="5513131" cy="269516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1136929-BA30-5EE4-3B1D-5E13A26B9E80}"/>
                </a:ext>
              </a:extLst>
            </p:cNvPr>
            <p:cNvSpPr txBox="1"/>
            <p:nvPr/>
          </p:nvSpPr>
          <p:spPr>
            <a:xfrm rot="16200000">
              <a:off x="825202" y="2438499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EFBACA2-0BD4-9544-A19D-4DAA68D107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27709" y="1434017"/>
              <a:ext cx="704892" cy="2695169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6D5C366-36E7-BEAE-D999-B9C34FBCF8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90936" y="1510229"/>
              <a:ext cx="3892067" cy="2446003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850599D-B7EB-8158-3F2F-DD3735B72031}"/>
              </a:ext>
            </a:extLst>
          </p:cNvPr>
          <p:cNvGrpSpPr/>
          <p:nvPr/>
        </p:nvGrpSpPr>
        <p:grpSpPr>
          <a:xfrm>
            <a:off x="200269" y="3867454"/>
            <a:ext cx="5099252" cy="2395869"/>
            <a:chOff x="1419470" y="4075574"/>
            <a:chExt cx="5796124" cy="272329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A5B255F-7A87-2833-CE17-C0BA22BE21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90936" y="4187467"/>
              <a:ext cx="3898156" cy="2446003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7F002FD-4AB2-F771-4C64-C819207DA8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08143" y="4075574"/>
              <a:ext cx="1407451" cy="2723291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E9FDAF0-C2AA-F22A-D050-0FC8EB89AA5F}"/>
                </a:ext>
              </a:extLst>
            </p:cNvPr>
            <p:cNvSpPr txBox="1"/>
            <p:nvPr/>
          </p:nvSpPr>
          <p:spPr>
            <a:xfrm rot="16200000">
              <a:off x="825202" y="5016294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5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/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y-z heatmaps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at constant x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blipFill>
                <a:blip r:embed="rId6"/>
                <a:stretch>
                  <a:fillRect t="-4545" b="-18182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74EE68EC-8EC9-369C-B6EC-250DF171476A}"/>
              </a:ext>
            </a:extLst>
          </p:cNvPr>
          <p:cNvGrpSpPr/>
          <p:nvPr/>
        </p:nvGrpSpPr>
        <p:grpSpPr>
          <a:xfrm>
            <a:off x="5716175" y="941071"/>
            <a:ext cx="5980576" cy="2826595"/>
            <a:chOff x="5716175" y="941071"/>
            <a:chExt cx="5980576" cy="282659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1E81D4D-BBCF-76A7-9D5A-55805483C851}"/>
                </a:ext>
              </a:extLst>
            </p:cNvPr>
            <p:cNvSpPr txBox="1"/>
            <p:nvPr/>
          </p:nvSpPr>
          <p:spPr>
            <a:xfrm rot="16200000">
              <a:off x="5193357" y="2096067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10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C691050-A353-C15D-039C-98EB05707E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716442" y="941071"/>
              <a:ext cx="1980309" cy="282659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28E6F4F-8B72-8404-32E1-AAF5DAD830C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41103" y="1292391"/>
              <a:ext cx="3484888" cy="2166282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70032B0-7ED2-7002-BF74-7D584E9404CA}"/>
              </a:ext>
            </a:extLst>
          </p:cNvPr>
          <p:cNvGrpSpPr/>
          <p:nvPr/>
        </p:nvGrpSpPr>
        <p:grpSpPr>
          <a:xfrm>
            <a:off x="5726462" y="3767666"/>
            <a:ext cx="6162815" cy="2652269"/>
            <a:chOff x="5726462" y="3767666"/>
            <a:chExt cx="6162815" cy="2652269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5F82BDD-C61A-EFB9-8682-C0E92F7DA78A}"/>
                </a:ext>
              </a:extLst>
            </p:cNvPr>
            <p:cNvSpPr txBox="1"/>
            <p:nvPr/>
          </p:nvSpPr>
          <p:spPr>
            <a:xfrm rot="16200000">
              <a:off x="5203644" y="4787185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15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0294D8B-ADCA-9AC7-B3D5-31ACC34C0D3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140612" y="3956846"/>
              <a:ext cx="3450514" cy="2166283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D9C37EC-F2D6-9664-19B7-4CC0144DA5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591126" y="3767666"/>
              <a:ext cx="2298151" cy="2652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992416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>
            <a:extLst>
              <a:ext uri="{FF2B5EF4-FFF2-40B4-BE49-F238E27FC236}">
                <a16:creationId xmlns:a16="http://schemas.microsoft.com/office/drawing/2014/main" id="{4C88C2AF-DEC6-523E-1CCC-807F741EB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949" y="1572147"/>
            <a:ext cx="4711771" cy="26012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5E3C9C-7526-B303-905F-886077E16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343"/>
            <a:ext cx="10515600" cy="771267"/>
          </a:xfrm>
        </p:spPr>
        <p:txBody>
          <a:bodyPr/>
          <a:lstStyle/>
          <a:p>
            <a:r>
              <a:rPr lang="en-US" dirty="0"/>
              <a:t>z-</a:t>
            </a:r>
            <a:r>
              <a:rPr lang="en-US" b="1" dirty="0"/>
              <a:t>FFT</a:t>
            </a:r>
            <a:r>
              <a:rPr lang="en-US" dirty="0"/>
              <a:t> vs z-</a:t>
            </a:r>
            <a:r>
              <a:rPr lang="en-US" b="1" dirty="0"/>
              <a:t>FD</a:t>
            </a:r>
            <a:r>
              <a:rPr lang="en-US" dirty="0"/>
              <a:t> (MDE) – REDFT01 </a:t>
            </a:r>
            <a:r>
              <a:rPr lang="en-US" dirty="0" err="1"/>
              <a:t>xy</a:t>
            </a:r>
            <a:r>
              <a:rPr lang="en-US" dirty="0"/>
              <a:t>(z)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A2CDED-1526-FA46-5D91-2DC74B6F0C37}"/>
              </a:ext>
            </a:extLst>
          </p:cNvPr>
          <p:cNvSpPr txBox="1"/>
          <p:nvPr/>
        </p:nvSpPr>
        <p:spPr>
          <a:xfrm>
            <a:off x="838200" y="851504"/>
            <a:ext cx="7010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Lx = 5, Ly = 5, </a:t>
            </a:r>
            <a:r>
              <a:rPr lang="en-US" dirty="0" err="1"/>
              <a:t>Lz</a:t>
            </a:r>
            <a:r>
              <a:rPr lang="en-US" dirty="0"/>
              <a:t> = 50. s = 0.02. x = 0.75. a = 0.00, N = 50</a:t>
            </a:r>
          </a:p>
          <a:p>
            <a:r>
              <a:rPr lang="en-US" dirty="0"/>
              <a:t>3D vs 1D (dashed): </a:t>
            </a:r>
            <a:r>
              <a:rPr lang="en-US" dirty="0" err="1"/>
              <a:t>dz</a:t>
            </a:r>
            <a:r>
              <a:rPr lang="en-US" dirty="0"/>
              <a:t> = 0.5, ds = 0.20; dz_1D = 0.113, ds_1D = 0.083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7FA53E-0EE8-AAF7-18FE-84614DDB84DE}"/>
              </a:ext>
            </a:extLst>
          </p:cNvPr>
          <p:cNvSpPr txBox="1"/>
          <p:nvPr/>
        </p:nvSpPr>
        <p:spPr>
          <a:xfrm>
            <a:off x="5465389" y="2872792"/>
            <a:ext cx="161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FFT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975F4F8-1D5E-2B6C-439A-E0008683786D}"/>
              </a:ext>
            </a:extLst>
          </p:cNvPr>
          <p:cNvSpPr txBox="1"/>
          <p:nvPr/>
        </p:nvSpPr>
        <p:spPr>
          <a:xfrm>
            <a:off x="5526850" y="5125257"/>
            <a:ext cx="1580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FD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FB8AF76-977E-BF34-4D5F-6F1115EF28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6364" y="4360365"/>
            <a:ext cx="2924742" cy="242472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77F92A0-71CE-490F-B258-ED7EC95866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2909" y="2613996"/>
            <a:ext cx="494780" cy="282354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09381BF-3B92-7C87-83D1-6D10AFC3C731}"/>
              </a:ext>
            </a:extLst>
          </p:cNvPr>
          <p:cNvSpPr txBox="1"/>
          <p:nvPr/>
        </p:nvSpPr>
        <p:spPr>
          <a:xfrm>
            <a:off x="8289087" y="4206848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FD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78FFD473-8BB3-1A61-FCA5-1FC80C0BC5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7123" y="1758796"/>
            <a:ext cx="2924741" cy="240080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8ED4AF3-A406-8565-DA72-D4AD2194F5BA}"/>
              </a:ext>
            </a:extLst>
          </p:cNvPr>
          <p:cNvSpPr txBox="1"/>
          <p:nvPr/>
        </p:nvSpPr>
        <p:spPr>
          <a:xfrm>
            <a:off x="8207324" y="1542436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FFT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326FE1D3-8C41-0A8E-0D9D-2307519714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120" y="3922530"/>
            <a:ext cx="4724927" cy="26983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56C493-0AA9-FE35-035D-D1AAD53C4DDF}"/>
              </a:ext>
            </a:extLst>
          </p:cNvPr>
          <p:cNvSpPr txBox="1"/>
          <p:nvPr/>
        </p:nvSpPr>
        <p:spPr>
          <a:xfrm>
            <a:off x="3716868" y="6488668"/>
            <a:ext cx="4086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Diff btw 1D/3D should just be </a:t>
            </a:r>
            <a:r>
              <a:rPr lang="en-US" dirty="0" err="1"/>
              <a:t>dz</a:t>
            </a:r>
            <a:r>
              <a:rPr lang="en-US" dirty="0"/>
              <a:t>, ds, etc.</a:t>
            </a:r>
          </a:p>
        </p:txBody>
      </p:sp>
    </p:spTree>
    <p:extLst>
      <p:ext uri="{BB962C8B-B14F-4D97-AF65-F5344CB8AC3E}">
        <p14:creationId xmlns:p14="http://schemas.microsoft.com/office/powerpoint/2010/main" val="21849825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F1D30-274D-A5B8-3620-4DA31ECE8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734" y="2766218"/>
            <a:ext cx="10515600" cy="1325563"/>
          </a:xfrm>
        </p:spPr>
        <p:txBody>
          <a:bodyPr/>
          <a:lstStyle/>
          <a:p>
            <a:r>
              <a:rPr lang="en-US" b="1" dirty="0"/>
              <a:t>Specifying Grafted Points</a:t>
            </a:r>
          </a:p>
        </p:txBody>
      </p:sp>
    </p:spTree>
    <p:extLst>
      <p:ext uri="{BB962C8B-B14F-4D97-AF65-F5344CB8AC3E}">
        <p14:creationId xmlns:p14="http://schemas.microsoft.com/office/powerpoint/2010/main" val="8964680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A1061-086B-35E4-61C1-83C328D55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A4566B-D26D-18F7-2769-748D7813228B}"/>
              </a:ext>
            </a:extLst>
          </p:cNvPr>
          <p:cNvSpPr txBox="1"/>
          <p:nvPr/>
        </p:nvSpPr>
        <p:spPr>
          <a:xfrm>
            <a:off x="714374" y="1895475"/>
            <a:ext cx="7810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2D binary array for surface sites of homogeneously grafted polymer given grafting density, simulation box size, and discretization (and assuming dx = </a:t>
            </a:r>
            <a:r>
              <a:rPr lang="en-US" dirty="0" err="1"/>
              <a:t>dy</a:t>
            </a:r>
            <a:r>
              <a:rPr lang="en-US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B153E5-948B-4D25-2B1C-2231E4E7EBA6}"/>
              </a:ext>
            </a:extLst>
          </p:cNvPr>
          <p:cNvSpPr txBox="1"/>
          <p:nvPr/>
        </p:nvSpPr>
        <p:spPr>
          <a:xfrm>
            <a:off x="714374" y="2776538"/>
            <a:ext cx="11077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Fullspace</a:t>
            </a:r>
            <a:r>
              <a:rPr lang="en-US" dirty="0"/>
              <a:t> must be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endParaRPr lang="en-US" dirty="0"/>
          </a:p>
          <a:p>
            <a:r>
              <a:rPr lang="en-US" dirty="0" err="1"/>
              <a:t>Halfspace</a:t>
            </a:r>
            <a:r>
              <a:rPr lang="en-US" dirty="0"/>
              <a:t> must be even on </a:t>
            </a:r>
            <a:r>
              <a:rPr lang="en-US" dirty="0" err="1"/>
              <a:t>xL</a:t>
            </a:r>
            <a:r>
              <a:rPr lang="en-US" dirty="0"/>
              <a:t>/2 and </a:t>
            </a:r>
            <a:r>
              <a:rPr lang="en-US" dirty="0" err="1"/>
              <a:t>yL</a:t>
            </a:r>
            <a:r>
              <a:rPr lang="en-US" dirty="0"/>
              <a:t>/2 (overlap of boundary following REDFT00) and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r>
              <a:rPr lang="en-US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078C71-47DB-0D25-8BE5-AD0C9CC3C9FD}"/>
              </a:ext>
            </a:extLst>
          </p:cNvPr>
          <p:cNvSpPr txBox="1"/>
          <p:nvPr/>
        </p:nvSpPr>
        <p:spPr>
          <a:xfrm>
            <a:off x="714373" y="3812426"/>
            <a:ext cx="11077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Homogeneous spacing as determined by regular hexagon, where grafting point at centroid of hexagon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7DDA30-EAF3-09E5-D289-BD5F06EA216D}"/>
              </a:ext>
            </a:extLst>
          </p:cNvPr>
          <p:cNvSpPr txBox="1"/>
          <p:nvPr/>
        </p:nvSpPr>
        <p:spPr>
          <a:xfrm>
            <a:off x="714372" y="4508719"/>
            <a:ext cx="110775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case there are edge effects, try shifting the centroids away from the boundaries of the </a:t>
            </a:r>
            <a:r>
              <a:rPr lang="en-US" dirty="0" err="1"/>
              <a:t>xy</a:t>
            </a:r>
            <a:r>
              <a:rPr lang="en-US" dirty="0"/>
              <a:t>-plane (only did for </a:t>
            </a:r>
            <a:r>
              <a:rPr lang="en-US" dirty="0" err="1"/>
              <a:t>fullspace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Make sure no edge effects by comparing results of full FFT with cos FFT</a:t>
            </a:r>
          </a:p>
        </p:txBody>
      </p:sp>
    </p:spTree>
    <p:extLst>
      <p:ext uri="{BB962C8B-B14F-4D97-AF65-F5344CB8AC3E}">
        <p14:creationId xmlns:p14="http://schemas.microsoft.com/office/powerpoint/2010/main" val="17640394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:a16="http://schemas.microsoft.com/office/drawing/2014/main" id="{DFC1B76D-AAA1-9B70-003A-CA2FDE2E91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597" y="958169"/>
            <a:ext cx="3013603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>
            <a:extLst>
              <a:ext uri="{FF2B5EF4-FFF2-40B4-BE49-F238E27FC236}">
                <a16:creationId xmlns:a16="http://schemas.microsoft.com/office/drawing/2014/main" id="{4F7CDDFC-44B0-B0E8-CD6F-EB8143BB4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9321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D40DECE-6162-57A8-B057-C1C71EECD1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807125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52940433-D0EE-B7DD-2C84-963C67F87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3601" y="276733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A2A96E39-0BCB-1FE6-7D92-B41E4D180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3809" y="4781247"/>
            <a:ext cx="3013600" cy="2039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486CCD9A-E92A-E184-DC6D-A9501012A5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2832" y="2793213"/>
            <a:ext cx="2977535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422A67A1-1584-784B-30F3-7047F616E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4798" y="4794771"/>
            <a:ext cx="3013601" cy="2064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679A1D9C-9C8A-AECB-72C7-3F99BC657B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6666" y="797915"/>
            <a:ext cx="3013601" cy="2064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8050FF1C-EE31-BC83-AF5B-4E6B7D6C13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7401" y="2761743"/>
            <a:ext cx="3013600" cy="2064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>
            <a:extLst>
              <a:ext uri="{FF2B5EF4-FFF2-40B4-BE49-F238E27FC236}">
                <a16:creationId xmlns:a16="http://schemas.microsoft.com/office/drawing/2014/main" id="{4930A343-4DDE-77B2-1AEA-27E1CF994D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7401" y="4819479"/>
            <a:ext cx="2977535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08BBE1F-8E2C-B51A-ABDD-C1E35DBE2D29}"/>
              </a:ext>
            </a:extLst>
          </p:cNvPr>
          <p:cNvSpPr/>
          <p:nvPr/>
        </p:nvSpPr>
        <p:spPr>
          <a:xfrm>
            <a:off x="7345109" y="3293339"/>
            <a:ext cx="3576212" cy="664234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STILL PROG</a:t>
            </a:r>
          </a:p>
        </p:txBody>
      </p:sp>
    </p:spTree>
    <p:extLst>
      <p:ext uri="{BB962C8B-B14F-4D97-AF65-F5344CB8AC3E}">
        <p14:creationId xmlns:p14="http://schemas.microsoft.com/office/powerpoint/2010/main" val="4805119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26BC3-A860-346A-4F58-1EE4C3E7F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conditions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0B5138-8D53-B196-C54A-B372D20698D0}"/>
              </a:ext>
            </a:extLst>
          </p:cNvPr>
          <p:cNvSpPr txBox="1"/>
          <p:nvPr/>
        </p:nvSpPr>
        <p:spPr>
          <a:xfrm>
            <a:off x="1192695" y="2186609"/>
            <a:ext cx="70269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Sigma = 0.05 c/nm2</a:t>
            </a:r>
          </a:p>
          <a:p>
            <a:r>
              <a:rPr lang="en-US" dirty="0"/>
              <a:t>Lx = 15 nm</a:t>
            </a:r>
          </a:p>
          <a:p>
            <a:r>
              <a:rPr lang="en-US" dirty="0"/>
              <a:t>Ly = 15 nm</a:t>
            </a:r>
          </a:p>
          <a:p>
            <a:r>
              <a:rPr lang="en-US" dirty="0"/>
              <a:t>dx = 0.4 nm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1FD48E-52DE-AC6E-5D2D-A03BFCBE0CEE}"/>
              </a:ext>
            </a:extLst>
          </p:cNvPr>
          <p:cNvSpPr txBox="1"/>
          <p:nvPr/>
        </p:nvSpPr>
        <p:spPr>
          <a:xfrm>
            <a:off x="1192694" y="3776869"/>
            <a:ext cx="70269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Cast in terms of dx (for rounding and PBC for grafting points): </a:t>
            </a:r>
          </a:p>
          <a:p>
            <a:r>
              <a:rPr lang="en-US" dirty="0"/>
              <a:t>	Sigma = 0.0668 c/nm2</a:t>
            </a:r>
          </a:p>
          <a:p>
            <a:r>
              <a:rPr lang="en-US" dirty="0"/>
              <a:t>	Lx = 14.80 nm</a:t>
            </a:r>
          </a:p>
          <a:p>
            <a:r>
              <a:rPr lang="en-US" dirty="0"/>
              <a:t>	Ly = 11.20 nm</a:t>
            </a:r>
          </a:p>
          <a:p>
            <a:endParaRPr lang="en-US" dirty="0"/>
          </a:p>
          <a:p>
            <a:r>
              <a:rPr lang="en-US" dirty="0"/>
              <a:t>(Sigma error decrease with dx)</a:t>
            </a:r>
          </a:p>
        </p:txBody>
      </p:sp>
    </p:spTree>
    <p:extLst>
      <p:ext uri="{BB962C8B-B14F-4D97-AF65-F5344CB8AC3E}">
        <p14:creationId xmlns:p14="http://schemas.microsoft.com/office/powerpoint/2010/main" val="7823080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>
            <a:extLst>
              <a:ext uri="{FF2B5EF4-FFF2-40B4-BE49-F238E27FC236}">
                <a16:creationId xmlns:a16="http://schemas.microsoft.com/office/drawing/2014/main" id="{0942303E-AC1F-10F0-8287-CEA51A87A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743" y="3203809"/>
            <a:ext cx="3992646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8">
            <a:extLst>
              <a:ext uri="{FF2B5EF4-FFF2-40B4-BE49-F238E27FC236}">
                <a16:creationId xmlns:a16="http://schemas.microsoft.com/office/drawing/2014/main" id="{3D1364F1-8E30-980B-97F9-DAB3A4D509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12"/>
          <a:stretch/>
        </p:blipFill>
        <p:spPr bwMode="auto">
          <a:xfrm>
            <a:off x="1822262" y="256141"/>
            <a:ext cx="3924300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ED191988-4743-BC45-910E-FD3AAF0325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2" r="1712"/>
          <a:stretch/>
        </p:blipFill>
        <p:spPr bwMode="auto">
          <a:xfrm>
            <a:off x="1819275" y="3289300"/>
            <a:ext cx="3924300" cy="3386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Hexagon 22">
            <a:extLst>
              <a:ext uri="{FF2B5EF4-FFF2-40B4-BE49-F238E27FC236}">
                <a16:creationId xmlns:a16="http://schemas.microsoft.com/office/drawing/2014/main" id="{95F6E8AA-E51C-EF11-9603-A8A2058FEBC7}"/>
              </a:ext>
            </a:extLst>
          </p:cNvPr>
          <p:cNvSpPr>
            <a:spLocks noChangeAspect="1"/>
          </p:cNvSpPr>
          <p:nvPr/>
        </p:nvSpPr>
        <p:spPr>
          <a:xfrm>
            <a:off x="1974615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E2137AB5-84C0-9474-6105-2C763501D3BA}"/>
              </a:ext>
            </a:extLst>
          </p:cNvPr>
          <p:cNvSpPr>
            <a:spLocks noChangeAspect="1"/>
          </p:cNvSpPr>
          <p:nvPr/>
        </p:nvSpPr>
        <p:spPr>
          <a:xfrm>
            <a:off x="1967472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F8C810D5-5537-7B6D-B440-1268350AA201}"/>
              </a:ext>
            </a:extLst>
          </p:cNvPr>
          <p:cNvSpPr>
            <a:spLocks noChangeAspect="1"/>
          </p:cNvSpPr>
          <p:nvPr/>
        </p:nvSpPr>
        <p:spPr>
          <a:xfrm>
            <a:off x="1967472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F77599D8-7767-A82D-07AA-3FB63B9BFD14}"/>
              </a:ext>
            </a:extLst>
          </p:cNvPr>
          <p:cNvSpPr>
            <a:spLocks noChangeAspect="1"/>
          </p:cNvSpPr>
          <p:nvPr/>
        </p:nvSpPr>
        <p:spPr>
          <a:xfrm>
            <a:off x="2834107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EDA58312-BC6C-10CE-D676-1A55FABD2974}"/>
              </a:ext>
            </a:extLst>
          </p:cNvPr>
          <p:cNvSpPr>
            <a:spLocks noChangeAspect="1"/>
          </p:cNvSpPr>
          <p:nvPr/>
        </p:nvSpPr>
        <p:spPr>
          <a:xfrm>
            <a:off x="2834107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00312F3-E150-1BF6-8E03-C5E66745B1B5}"/>
              </a:ext>
            </a:extLst>
          </p:cNvPr>
          <p:cNvSpPr>
            <a:spLocks noChangeAspect="1"/>
          </p:cNvSpPr>
          <p:nvPr/>
        </p:nvSpPr>
        <p:spPr>
          <a:xfrm>
            <a:off x="2834107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15731913-8430-CCBF-E728-912DD1051C0A}"/>
              </a:ext>
            </a:extLst>
          </p:cNvPr>
          <p:cNvSpPr>
            <a:spLocks noChangeAspect="1"/>
          </p:cNvSpPr>
          <p:nvPr/>
        </p:nvSpPr>
        <p:spPr>
          <a:xfrm>
            <a:off x="3693601" y="29762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E4743FE-6712-EBB0-A5C5-B2274FF5C4DC}"/>
              </a:ext>
            </a:extLst>
          </p:cNvPr>
          <p:cNvSpPr>
            <a:spLocks noChangeAspect="1"/>
          </p:cNvSpPr>
          <p:nvPr/>
        </p:nvSpPr>
        <p:spPr>
          <a:xfrm>
            <a:off x="3687238" y="393448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F03E2C1C-BF9A-D1A4-AB96-44B915D89168}"/>
              </a:ext>
            </a:extLst>
          </p:cNvPr>
          <p:cNvSpPr>
            <a:spLocks noChangeAspect="1"/>
          </p:cNvSpPr>
          <p:nvPr/>
        </p:nvSpPr>
        <p:spPr>
          <a:xfrm>
            <a:off x="4550589" y="345886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AA13D11E-D161-07F1-337A-0439DE47625A}"/>
              </a:ext>
            </a:extLst>
          </p:cNvPr>
          <p:cNvSpPr>
            <a:spLocks noChangeAspect="1"/>
          </p:cNvSpPr>
          <p:nvPr/>
        </p:nvSpPr>
        <p:spPr>
          <a:xfrm>
            <a:off x="4550589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37E2AD43-8C0F-AE4E-73F5-2ADF3F4328B5}"/>
              </a:ext>
            </a:extLst>
          </p:cNvPr>
          <p:cNvSpPr>
            <a:spLocks noChangeAspect="1"/>
          </p:cNvSpPr>
          <p:nvPr/>
        </p:nvSpPr>
        <p:spPr>
          <a:xfrm>
            <a:off x="4550589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6DED218D-3761-F049-ADDA-F96E065614EC}"/>
              </a:ext>
            </a:extLst>
          </p:cNvPr>
          <p:cNvSpPr>
            <a:spLocks noChangeAspect="1"/>
          </p:cNvSpPr>
          <p:nvPr/>
        </p:nvSpPr>
        <p:spPr>
          <a:xfrm>
            <a:off x="3694322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5" name="Hexagon 1024">
            <a:extLst>
              <a:ext uri="{FF2B5EF4-FFF2-40B4-BE49-F238E27FC236}">
                <a16:creationId xmlns:a16="http://schemas.microsoft.com/office/drawing/2014/main" id="{C7930FA0-BB84-E8BC-6F55-86DC44EB1517}"/>
              </a:ext>
            </a:extLst>
          </p:cNvPr>
          <p:cNvSpPr>
            <a:spLocks noChangeAspect="1"/>
          </p:cNvSpPr>
          <p:nvPr/>
        </p:nvSpPr>
        <p:spPr>
          <a:xfrm>
            <a:off x="5426874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7" name="Hexagon 1026">
            <a:extLst>
              <a:ext uri="{FF2B5EF4-FFF2-40B4-BE49-F238E27FC236}">
                <a16:creationId xmlns:a16="http://schemas.microsoft.com/office/drawing/2014/main" id="{07BAD851-770C-F9A5-118E-93F5FFB185A8}"/>
              </a:ext>
            </a:extLst>
          </p:cNvPr>
          <p:cNvSpPr>
            <a:spLocks noChangeAspect="1"/>
          </p:cNvSpPr>
          <p:nvPr/>
        </p:nvSpPr>
        <p:spPr>
          <a:xfrm>
            <a:off x="5419730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9" name="Hexagon 1028">
            <a:extLst>
              <a:ext uri="{FF2B5EF4-FFF2-40B4-BE49-F238E27FC236}">
                <a16:creationId xmlns:a16="http://schemas.microsoft.com/office/drawing/2014/main" id="{D632B0F6-85EB-24F7-7939-C500C21C0D9E}"/>
              </a:ext>
            </a:extLst>
          </p:cNvPr>
          <p:cNvSpPr>
            <a:spLocks noChangeAspect="1"/>
          </p:cNvSpPr>
          <p:nvPr/>
        </p:nvSpPr>
        <p:spPr>
          <a:xfrm>
            <a:off x="5419730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0" name="Hexagon 1029">
            <a:extLst>
              <a:ext uri="{FF2B5EF4-FFF2-40B4-BE49-F238E27FC236}">
                <a16:creationId xmlns:a16="http://schemas.microsoft.com/office/drawing/2014/main" id="{94B24927-43D8-1C74-168D-351ED75387C9}"/>
              </a:ext>
            </a:extLst>
          </p:cNvPr>
          <p:cNvSpPr>
            <a:spLocks noChangeAspect="1"/>
          </p:cNvSpPr>
          <p:nvPr/>
        </p:nvSpPr>
        <p:spPr>
          <a:xfrm>
            <a:off x="6286366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1" name="Hexagon 1030">
            <a:extLst>
              <a:ext uri="{FF2B5EF4-FFF2-40B4-BE49-F238E27FC236}">
                <a16:creationId xmlns:a16="http://schemas.microsoft.com/office/drawing/2014/main" id="{3DB7BA57-7A0A-69E4-2AF2-2C4D8F441114}"/>
              </a:ext>
            </a:extLst>
          </p:cNvPr>
          <p:cNvSpPr>
            <a:spLocks noChangeAspect="1"/>
          </p:cNvSpPr>
          <p:nvPr/>
        </p:nvSpPr>
        <p:spPr>
          <a:xfrm>
            <a:off x="6286366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2" name="Hexagon 1031">
            <a:extLst>
              <a:ext uri="{FF2B5EF4-FFF2-40B4-BE49-F238E27FC236}">
                <a16:creationId xmlns:a16="http://schemas.microsoft.com/office/drawing/2014/main" id="{C03011F2-1859-3E52-FEC8-55F61BD5FFF3}"/>
              </a:ext>
            </a:extLst>
          </p:cNvPr>
          <p:cNvSpPr>
            <a:spLocks noChangeAspect="1"/>
          </p:cNvSpPr>
          <p:nvPr/>
        </p:nvSpPr>
        <p:spPr>
          <a:xfrm>
            <a:off x="6286366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3" name="Hexagon 1032">
            <a:extLst>
              <a:ext uri="{FF2B5EF4-FFF2-40B4-BE49-F238E27FC236}">
                <a16:creationId xmlns:a16="http://schemas.microsoft.com/office/drawing/2014/main" id="{AE75FE7B-A81B-2956-56D7-45F8EB881D36}"/>
              </a:ext>
            </a:extLst>
          </p:cNvPr>
          <p:cNvSpPr>
            <a:spLocks noChangeAspect="1"/>
          </p:cNvSpPr>
          <p:nvPr/>
        </p:nvSpPr>
        <p:spPr>
          <a:xfrm>
            <a:off x="7145860" y="297625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4" name="Hexagon 1033">
            <a:extLst>
              <a:ext uri="{FF2B5EF4-FFF2-40B4-BE49-F238E27FC236}">
                <a16:creationId xmlns:a16="http://schemas.microsoft.com/office/drawing/2014/main" id="{54025567-2401-C213-CA49-AFB6FBE39109}"/>
              </a:ext>
            </a:extLst>
          </p:cNvPr>
          <p:cNvSpPr>
            <a:spLocks noChangeAspect="1"/>
          </p:cNvSpPr>
          <p:nvPr/>
        </p:nvSpPr>
        <p:spPr>
          <a:xfrm>
            <a:off x="7139497" y="39344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5" name="Hexagon 1034">
            <a:extLst>
              <a:ext uri="{FF2B5EF4-FFF2-40B4-BE49-F238E27FC236}">
                <a16:creationId xmlns:a16="http://schemas.microsoft.com/office/drawing/2014/main" id="{E0349C23-4111-3D32-480E-A5D8E9E50CE5}"/>
              </a:ext>
            </a:extLst>
          </p:cNvPr>
          <p:cNvSpPr>
            <a:spLocks noChangeAspect="1"/>
          </p:cNvSpPr>
          <p:nvPr/>
        </p:nvSpPr>
        <p:spPr>
          <a:xfrm>
            <a:off x="8002848" y="34588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6" name="Hexagon 1035">
            <a:extLst>
              <a:ext uri="{FF2B5EF4-FFF2-40B4-BE49-F238E27FC236}">
                <a16:creationId xmlns:a16="http://schemas.microsoft.com/office/drawing/2014/main" id="{F83ECF99-64C5-797E-B098-E76380388873}"/>
              </a:ext>
            </a:extLst>
          </p:cNvPr>
          <p:cNvSpPr>
            <a:spLocks noChangeAspect="1"/>
          </p:cNvSpPr>
          <p:nvPr/>
        </p:nvSpPr>
        <p:spPr>
          <a:xfrm>
            <a:off x="8002848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7" name="Hexagon 1036">
            <a:extLst>
              <a:ext uri="{FF2B5EF4-FFF2-40B4-BE49-F238E27FC236}">
                <a16:creationId xmlns:a16="http://schemas.microsoft.com/office/drawing/2014/main" id="{3EFEC826-0843-1F99-73DF-98C2B066C33D}"/>
              </a:ext>
            </a:extLst>
          </p:cNvPr>
          <p:cNvSpPr>
            <a:spLocks noChangeAspect="1"/>
          </p:cNvSpPr>
          <p:nvPr/>
        </p:nvSpPr>
        <p:spPr>
          <a:xfrm>
            <a:off x="8002848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8" name="Hexagon 1037">
            <a:extLst>
              <a:ext uri="{FF2B5EF4-FFF2-40B4-BE49-F238E27FC236}">
                <a16:creationId xmlns:a16="http://schemas.microsoft.com/office/drawing/2014/main" id="{0BCE8D4E-D1B7-EB16-800E-B94AFEB8750D}"/>
              </a:ext>
            </a:extLst>
          </p:cNvPr>
          <p:cNvSpPr>
            <a:spLocks noChangeAspect="1"/>
          </p:cNvSpPr>
          <p:nvPr/>
        </p:nvSpPr>
        <p:spPr>
          <a:xfrm>
            <a:off x="7146581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1" name="Hexagon 1040">
            <a:extLst>
              <a:ext uri="{FF2B5EF4-FFF2-40B4-BE49-F238E27FC236}">
                <a16:creationId xmlns:a16="http://schemas.microsoft.com/office/drawing/2014/main" id="{233AE70B-20DB-13A2-B087-EABEF323EEE8}"/>
              </a:ext>
            </a:extLst>
          </p:cNvPr>
          <p:cNvSpPr>
            <a:spLocks noChangeAspect="1"/>
          </p:cNvSpPr>
          <p:nvPr/>
        </p:nvSpPr>
        <p:spPr>
          <a:xfrm>
            <a:off x="1974615" y="12337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2" name="Hexagon 1041">
            <a:extLst>
              <a:ext uri="{FF2B5EF4-FFF2-40B4-BE49-F238E27FC236}">
                <a16:creationId xmlns:a16="http://schemas.microsoft.com/office/drawing/2014/main" id="{3DE50CB0-C76B-A63E-8679-7E0A8959A0B9}"/>
              </a:ext>
            </a:extLst>
          </p:cNvPr>
          <p:cNvSpPr>
            <a:spLocks noChangeAspect="1"/>
          </p:cNvSpPr>
          <p:nvPr/>
        </p:nvSpPr>
        <p:spPr>
          <a:xfrm>
            <a:off x="1967472" y="107554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3" name="Hexagon 1042">
            <a:extLst>
              <a:ext uri="{FF2B5EF4-FFF2-40B4-BE49-F238E27FC236}">
                <a16:creationId xmlns:a16="http://schemas.microsoft.com/office/drawing/2014/main" id="{29D05AB5-6B19-44C7-74B5-B5B33DBEB87D}"/>
              </a:ext>
            </a:extLst>
          </p:cNvPr>
          <p:cNvSpPr>
            <a:spLocks noChangeAspect="1"/>
          </p:cNvSpPr>
          <p:nvPr/>
        </p:nvSpPr>
        <p:spPr>
          <a:xfrm>
            <a:off x="1967472" y="20201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4" name="Hexagon 1043">
            <a:extLst>
              <a:ext uri="{FF2B5EF4-FFF2-40B4-BE49-F238E27FC236}">
                <a16:creationId xmlns:a16="http://schemas.microsoft.com/office/drawing/2014/main" id="{30A6E450-0182-357B-895E-052D58DB7A20}"/>
              </a:ext>
            </a:extLst>
          </p:cNvPr>
          <p:cNvSpPr>
            <a:spLocks noChangeAspect="1"/>
          </p:cNvSpPr>
          <p:nvPr/>
        </p:nvSpPr>
        <p:spPr>
          <a:xfrm>
            <a:off x="2834107" y="24970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5" name="Hexagon 1044">
            <a:extLst>
              <a:ext uri="{FF2B5EF4-FFF2-40B4-BE49-F238E27FC236}">
                <a16:creationId xmlns:a16="http://schemas.microsoft.com/office/drawing/2014/main" id="{E824D373-3145-98BD-613C-E22BE76D8876}"/>
              </a:ext>
            </a:extLst>
          </p:cNvPr>
          <p:cNvSpPr>
            <a:spLocks noChangeAspect="1"/>
          </p:cNvSpPr>
          <p:nvPr/>
        </p:nvSpPr>
        <p:spPr>
          <a:xfrm>
            <a:off x="2834107" y="155163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6" name="Hexagon 1045">
            <a:extLst>
              <a:ext uri="{FF2B5EF4-FFF2-40B4-BE49-F238E27FC236}">
                <a16:creationId xmlns:a16="http://schemas.microsoft.com/office/drawing/2014/main" id="{6767733A-16D2-4B6C-34BB-01A31C7E6626}"/>
              </a:ext>
            </a:extLst>
          </p:cNvPr>
          <p:cNvSpPr>
            <a:spLocks noChangeAspect="1"/>
          </p:cNvSpPr>
          <p:nvPr/>
        </p:nvSpPr>
        <p:spPr>
          <a:xfrm>
            <a:off x="2834107" y="60621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7" name="Hexagon 1046">
            <a:extLst>
              <a:ext uri="{FF2B5EF4-FFF2-40B4-BE49-F238E27FC236}">
                <a16:creationId xmlns:a16="http://schemas.microsoft.com/office/drawing/2014/main" id="{CDACEC79-344B-B4E4-41E0-EBF8AF32F90C}"/>
              </a:ext>
            </a:extLst>
          </p:cNvPr>
          <p:cNvSpPr>
            <a:spLocks noChangeAspect="1"/>
          </p:cNvSpPr>
          <p:nvPr/>
        </p:nvSpPr>
        <p:spPr>
          <a:xfrm>
            <a:off x="3693601" y="13068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8" name="Hexagon 1047">
            <a:extLst>
              <a:ext uri="{FF2B5EF4-FFF2-40B4-BE49-F238E27FC236}">
                <a16:creationId xmlns:a16="http://schemas.microsoft.com/office/drawing/2014/main" id="{1E35B54C-090A-1F13-14AA-318518BC9368}"/>
              </a:ext>
            </a:extLst>
          </p:cNvPr>
          <p:cNvSpPr>
            <a:spLocks noChangeAspect="1"/>
          </p:cNvSpPr>
          <p:nvPr/>
        </p:nvSpPr>
        <p:spPr>
          <a:xfrm>
            <a:off x="3687238" y="108892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9" name="Hexagon 1048">
            <a:extLst>
              <a:ext uri="{FF2B5EF4-FFF2-40B4-BE49-F238E27FC236}">
                <a16:creationId xmlns:a16="http://schemas.microsoft.com/office/drawing/2014/main" id="{BCBB82C8-E63A-EE61-6294-25E618FEB54B}"/>
              </a:ext>
            </a:extLst>
          </p:cNvPr>
          <p:cNvSpPr>
            <a:spLocks noChangeAspect="1"/>
          </p:cNvSpPr>
          <p:nvPr/>
        </p:nvSpPr>
        <p:spPr>
          <a:xfrm>
            <a:off x="4550589" y="613297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0" name="Hexagon 1049">
            <a:extLst>
              <a:ext uri="{FF2B5EF4-FFF2-40B4-BE49-F238E27FC236}">
                <a16:creationId xmlns:a16="http://schemas.microsoft.com/office/drawing/2014/main" id="{70D2298F-7505-8383-97B8-EEAD8289CED8}"/>
              </a:ext>
            </a:extLst>
          </p:cNvPr>
          <p:cNvSpPr>
            <a:spLocks noChangeAspect="1"/>
          </p:cNvSpPr>
          <p:nvPr/>
        </p:nvSpPr>
        <p:spPr>
          <a:xfrm>
            <a:off x="4550589" y="156547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1" name="Hexagon 1050">
            <a:extLst>
              <a:ext uri="{FF2B5EF4-FFF2-40B4-BE49-F238E27FC236}">
                <a16:creationId xmlns:a16="http://schemas.microsoft.com/office/drawing/2014/main" id="{DC63DC33-6F51-897F-07D6-CC39F55F7C19}"/>
              </a:ext>
            </a:extLst>
          </p:cNvPr>
          <p:cNvSpPr>
            <a:spLocks noChangeAspect="1"/>
          </p:cNvSpPr>
          <p:nvPr/>
        </p:nvSpPr>
        <p:spPr>
          <a:xfrm>
            <a:off x="4550589" y="252439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2" name="Hexagon 1051">
            <a:extLst>
              <a:ext uri="{FF2B5EF4-FFF2-40B4-BE49-F238E27FC236}">
                <a16:creationId xmlns:a16="http://schemas.microsoft.com/office/drawing/2014/main" id="{A6BED701-B11E-C171-A218-15045EBA5BCB}"/>
              </a:ext>
            </a:extLst>
          </p:cNvPr>
          <p:cNvSpPr>
            <a:spLocks noChangeAspect="1"/>
          </p:cNvSpPr>
          <p:nvPr/>
        </p:nvSpPr>
        <p:spPr>
          <a:xfrm>
            <a:off x="3694323" y="203205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4" name="TextBox 1053">
            <a:extLst>
              <a:ext uri="{FF2B5EF4-FFF2-40B4-BE49-F238E27FC236}">
                <a16:creationId xmlns:a16="http://schemas.microsoft.com/office/drawing/2014/main" id="{E16D4160-E2CF-117C-20CB-9D971F61732B}"/>
              </a:ext>
            </a:extLst>
          </p:cNvPr>
          <p:cNvSpPr txBox="1"/>
          <p:nvPr/>
        </p:nvSpPr>
        <p:spPr>
          <a:xfrm>
            <a:off x="6836896" y="857059"/>
            <a:ext cx="30900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Padded PBC (Full FFT)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90C61F-5E95-A1FC-DF35-A2152D6F59F6}"/>
              </a:ext>
            </a:extLst>
          </p:cNvPr>
          <p:cNvSpPr txBox="1"/>
          <p:nvPr/>
        </p:nvSpPr>
        <p:spPr>
          <a:xfrm>
            <a:off x="6445440" y="1667051"/>
            <a:ext cx="5175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Hexagons drawn for illustration of hexagon approach</a:t>
            </a:r>
          </a:p>
        </p:txBody>
      </p:sp>
    </p:spTree>
    <p:extLst>
      <p:ext uri="{BB962C8B-B14F-4D97-AF65-F5344CB8AC3E}">
        <p14:creationId xmlns:p14="http://schemas.microsoft.com/office/powerpoint/2010/main" val="7753157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23" name="Group 3122">
            <a:extLst>
              <a:ext uri="{FF2B5EF4-FFF2-40B4-BE49-F238E27FC236}">
                <a16:creationId xmlns:a16="http://schemas.microsoft.com/office/drawing/2014/main" id="{9A8164A6-CA96-945E-BD6C-0DA9E2006A3B}"/>
              </a:ext>
            </a:extLst>
          </p:cNvPr>
          <p:cNvGrpSpPr/>
          <p:nvPr/>
        </p:nvGrpSpPr>
        <p:grpSpPr>
          <a:xfrm>
            <a:off x="4608476" y="18727"/>
            <a:ext cx="3955455" cy="3472788"/>
            <a:chOff x="9342443" y="3203112"/>
            <a:chExt cx="2586642" cy="2271005"/>
          </a:xfrm>
        </p:grpSpPr>
        <p:pic>
          <p:nvPicPr>
            <p:cNvPr id="3119" name="Picture 6">
              <a:extLst>
                <a:ext uri="{FF2B5EF4-FFF2-40B4-BE49-F238E27FC236}">
                  <a16:creationId xmlns:a16="http://schemas.microsoft.com/office/drawing/2014/main" id="{627AA289-0282-DABE-7A5C-E297B88CD1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42443" y="3369366"/>
              <a:ext cx="2416593" cy="21015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0" name="Picture 6">
              <a:extLst>
                <a:ext uri="{FF2B5EF4-FFF2-40B4-BE49-F238E27FC236}">
                  <a16:creationId xmlns:a16="http://schemas.microsoft.com/office/drawing/2014/main" id="{AA10FBC1-C155-0857-B7AD-73D9AEBA548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V="1">
              <a:off x="9344583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1" name="Picture 6">
              <a:extLst>
                <a:ext uri="{FF2B5EF4-FFF2-40B4-BE49-F238E27FC236}">
                  <a16:creationId xmlns:a16="http://schemas.microsoft.com/office/drawing/2014/main" id="{4EB190CA-009D-ED0B-A450-D14276068CD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 flipV="1">
              <a:off x="10608259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2" name="Picture 6">
              <a:extLst>
                <a:ext uri="{FF2B5EF4-FFF2-40B4-BE49-F238E27FC236}">
                  <a16:creationId xmlns:a16="http://schemas.microsoft.com/office/drawing/2014/main" id="{75B15F82-56B0-27AB-A237-D24106CC3E7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>
              <a:off x="10608259" y="429575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126" name="Picture 8">
            <a:extLst>
              <a:ext uri="{FF2B5EF4-FFF2-40B4-BE49-F238E27FC236}">
                <a16:creationId xmlns:a16="http://schemas.microsoft.com/office/drawing/2014/main" id="{E762424A-8053-661D-214D-5A6A625101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88"/>
          <a:stretch/>
        </p:blipFill>
        <p:spPr bwMode="auto">
          <a:xfrm>
            <a:off x="822470" y="922899"/>
            <a:ext cx="3644809" cy="3234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7" name="Picture 8">
            <a:extLst>
              <a:ext uri="{FF2B5EF4-FFF2-40B4-BE49-F238E27FC236}">
                <a16:creationId xmlns:a16="http://schemas.microsoft.com/office/drawing/2014/main" id="{29E86343-B453-E003-6F01-B17FF940E7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7" t="2466"/>
          <a:stretch/>
        </p:blipFill>
        <p:spPr bwMode="auto">
          <a:xfrm>
            <a:off x="4333485" y="3703729"/>
            <a:ext cx="3420962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5" name="Picture 8">
            <a:extLst>
              <a:ext uri="{FF2B5EF4-FFF2-40B4-BE49-F238E27FC236}">
                <a16:creationId xmlns:a16="http://schemas.microsoft.com/office/drawing/2014/main" id="{B3E60859-1969-57B7-ACB3-D66167FAB3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6" r="1604"/>
          <a:stretch/>
        </p:blipFill>
        <p:spPr bwMode="auto">
          <a:xfrm>
            <a:off x="822471" y="3703729"/>
            <a:ext cx="3659059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Hexagon 14">
            <a:extLst>
              <a:ext uri="{FF2B5EF4-FFF2-40B4-BE49-F238E27FC236}">
                <a16:creationId xmlns:a16="http://schemas.microsoft.com/office/drawing/2014/main" id="{CA210AD0-1184-0ED8-8314-9C67458F11F8}"/>
              </a:ext>
            </a:extLst>
          </p:cNvPr>
          <p:cNvSpPr>
            <a:spLocks noChangeAspect="1"/>
          </p:cNvSpPr>
          <p:nvPr/>
        </p:nvSpPr>
        <p:spPr>
          <a:xfrm>
            <a:off x="687940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F7E5B642-D6DC-27D1-AAAE-9D95E7839BBD}"/>
              </a:ext>
            </a:extLst>
          </p:cNvPr>
          <p:cNvSpPr>
            <a:spLocks noChangeAspect="1"/>
          </p:cNvSpPr>
          <p:nvPr/>
        </p:nvSpPr>
        <p:spPr>
          <a:xfrm>
            <a:off x="681273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Hexagon 16">
            <a:extLst>
              <a:ext uri="{FF2B5EF4-FFF2-40B4-BE49-F238E27FC236}">
                <a16:creationId xmlns:a16="http://schemas.microsoft.com/office/drawing/2014/main" id="{04A1A5EA-4A1F-BC6E-3692-7F058625DEE6}"/>
              </a:ext>
            </a:extLst>
          </p:cNvPr>
          <p:cNvSpPr>
            <a:spLocks noChangeAspect="1"/>
          </p:cNvSpPr>
          <p:nvPr/>
        </p:nvSpPr>
        <p:spPr>
          <a:xfrm>
            <a:off x="681273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7B802C25-E8E5-3AD5-AA86-EC56DD658921}"/>
              </a:ext>
            </a:extLst>
          </p:cNvPr>
          <p:cNvSpPr>
            <a:spLocks noChangeAspect="1"/>
          </p:cNvSpPr>
          <p:nvPr/>
        </p:nvSpPr>
        <p:spPr>
          <a:xfrm>
            <a:off x="1490185" y="55462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Hexagon 18">
            <a:extLst>
              <a:ext uri="{FF2B5EF4-FFF2-40B4-BE49-F238E27FC236}">
                <a16:creationId xmlns:a16="http://schemas.microsoft.com/office/drawing/2014/main" id="{F264AC56-895C-CBF0-AB22-DC2EB760F723}"/>
              </a:ext>
            </a:extLst>
          </p:cNvPr>
          <p:cNvSpPr>
            <a:spLocks noChangeAspect="1"/>
          </p:cNvSpPr>
          <p:nvPr/>
        </p:nvSpPr>
        <p:spPr>
          <a:xfrm>
            <a:off x="1490185" y="466383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id="{07B9D637-BA96-2B7F-EBC9-5B688778148D}"/>
              </a:ext>
            </a:extLst>
          </p:cNvPr>
          <p:cNvSpPr>
            <a:spLocks noChangeAspect="1"/>
          </p:cNvSpPr>
          <p:nvPr/>
        </p:nvSpPr>
        <p:spPr>
          <a:xfrm>
            <a:off x="1490185" y="37813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Hexagon 20">
            <a:extLst>
              <a:ext uri="{FF2B5EF4-FFF2-40B4-BE49-F238E27FC236}">
                <a16:creationId xmlns:a16="http://schemas.microsoft.com/office/drawing/2014/main" id="{65236423-21B3-ED2B-8057-5E9D7417482A}"/>
              </a:ext>
            </a:extLst>
          </p:cNvPr>
          <p:cNvSpPr>
            <a:spLocks noChangeAspect="1"/>
          </p:cNvSpPr>
          <p:nvPr/>
        </p:nvSpPr>
        <p:spPr>
          <a:xfrm>
            <a:off x="2292430" y="333753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Hexagon 21">
            <a:extLst>
              <a:ext uri="{FF2B5EF4-FFF2-40B4-BE49-F238E27FC236}">
                <a16:creationId xmlns:a16="http://schemas.microsoft.com/office/drawing/2014/main" id="{4F7251F9-1271-4B5D-1B14-AD79DB034C73}"/>
              </a:ext>
            </a:extLst>
          </p:cNvPr>
          <p:cNvSpPr>
            <a:spLocks noChangeAspect="1"/>
          </p:cNvSpPr>
          <p:nvPr/>
        </p:nvSpPr>
        <p:spPr>
          <a:xfrm>
            <a:off x="2286491" y="423193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Hexagon 22">
            <a:extLst>
              <a:ext uri="{FF2B5EF4-FFF2-40B4-BE49-F238E27FC236}">
                <a16:creationId xmlns:a16="http://schemas.microsoft.com/office/drawing/2014/main" id="{4073D1F8-EC3D-0388-F726-CE0A24FC5B8A}"/>
              </a:ext>
            </a:extLst>
          </p:cNvPr>
          <p:cNvSpPr>
            <a:spLocks noChangeAspect="1"/>
          </p:cNvSpPr>
          <p:nvPr/>
        </p:nvSpPr>
        <p:spPr>
          <a:xfrm>
            <a:off x="3092337" y="378799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881E2BDC-1F31-6D01-E04A-7C73381D6037}"/>
              </a:ext>
            </a:extLst>
          </p:cNvPr>
          <p:cNvSpPr>
            <a:spLocks noChangeAspect="1"/>
          </p:cNvSpPr>
          <p:nvPr/>
        </p:nvSpPr>
        <p:spPr>
          <a:xfrm>
            <a:off x="3092337" y="467674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D0AE08D3-EA20-7B0E-7F1E-2C0558AF647E}"/>
              </a:ext>
            </a:extLst>
          </p:cNvPr>
          <p:cNvSpPr>
            <a:spLocks noChangeAspect="1"/>
          </p:cNvSpPr>
          <p:nvPr/>
        </p:nvSpPr>
        <p:spPr>
          <a:xfrm>
            <a:off x="3092337" y="557180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95823C0A-C918-E852-F828-D270E718F930}"/>
              </a:ext>
            </a:extLst>
          </p:cNvPr>
          <p:cNvSpPr>
            <a:spLocks noChangeAspect="1"/>
          </p:cNvSpPr>
          <p:nvPr/>
        </p:nvSpPr>
        <p:spPr>
          <a:xfrm>
            <a:off x="2293103" y="51122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D957CCD2-1115-F210-0E4C-56330AA467F3}"/>
              </a:ext>
            </a:extLst>
          </p:cNvPr>
          <p:cNvSpPr>
            <a:spLocks noChangeAspect="1"/>
          </p:cNvSpPr>
          <p:nvPr/>
        </p:nvSpPr>
        <p:spPr>
          <a:xfrm>
            <a:off x="3910256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7F0378C-405F-DF31-4F57-9301727488B2}"/>
              </a:ext>
            </a:extLst>
          </p:cNvPr>
          <p:cNvSpPr>
            <a:spLocks noChangeAspect="1"/>
          </p:cNvSpPr>
          <p:nvPr/>
        </p:nvSpPr>
        <p:spPr>
          <a:xfrm>
            <a:off x="3903588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340DF2F7-B057-B48D-254B-51C75CF38CDA}"/>
              </a:ext>
            </a:extLst>
          </p:cNvPr>
          <p:cNvSpPr>
            <a:spLocks noChangeAspect="1"/>
          </p:cNvSpPr>
          <p:nvPr/>
        </p:nvSpPr>
        <p:spPr>
          <a:xfrm>
            <a:off x="3903588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A593AA6-1EA7-31C4-6469-61AACE3BD455}"/>
              </a:ext>
            </a:extLst>
          </p:cNvPr>
          <p:cNvSpPr>
            <a:spLocks noChangeAspect="1"/>
          </p:cNvSpPr>
          <p:nvPr/>
        </p:nvSpPr>
        <p:spPr>
          <a:xfrm>
            <a:off x="4711247" y="55375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Hexagon 30">
            <a:extLst>
              <a:ext uri="{FF2B5EF4-FFF2-40B4-BE49-F238E27FC236}">
                <a16:creationId xmlns:a16="http://schemas.microsoft.com/office/drawing/2014/main" id="{9B4F0A47-5E0D-6C47-C319-40D036335536}"/>
              </a:ext>
            </a:extLst>
          </p:cNvPr>
          <p:cNvSpPr>
            <a:spLocks noChangeAspect="1"/>
          </p:cNvSpPr>
          <p:nvPr/>
        </p:nvSpPr>
        <p:spPr>
          <a:xfrm>
            <a:off x="4711247" y="465506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Hexagon 31">
            <a:extLst>
              <a:ext uri="{FF2B5EF4-FFF2-40B4-BE49-F238E27FC236}">
                <a16:creationId xmlns:a16="http://schemas.microsoft.com/office/drawing/2014/main" id="{D9C7E926-4C8D-317C-FD13-663460428E4A}"/>
              </a:ext>
            </a:extLst>
          </p:cNvPr>
          <p:cNvSpPr>
            <a:spLocks noChangeAspect="1"/>
          </p:cNvSpPr>
          <p:nvPr/>
        </p:nvSpPr>
        <p:spPr>
          <a:xfrm>
            <a:off x="4711247" y="37726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Hexagon 32">
            <a:extLst>
              <a:ext uri="{FF2B5EF4-FFF2-40B4-BE49-F238E27FC236}">
                <a16:creationId xmlns:a16="http://schemas.microsoft.com/office/drawing/2014/main" id="{98C4B400-33AA-B59B-D441-11FF1D9F3C18}"/>
              </a:ext>
            </a:extLst>
          </p:cNvPr>
          <p:cNvSpPr>
            <a:spLocks noChangeAspect="1"/>
          </p:cNvSpPr>
          <p:nvPr/>
        </p:nvSpPr>
        <p:spPr>
          <a:xfrm>
            <a:off x="5513493" y="332876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Hexagon 33">
            <a:extLst>
              <a:ext uri="{FF2B5EF4-FFF2-40B4-BE49-F238E27FC236}">
                <a16:creationId xmlns:a16="http://schemas.microsoft.com/office/drawing/2014/main" id="{12FAF854-63C7-26A3-E366-5FC60D5CDD70}"/>
              </a:ext>
            </a:extLst>
          </p:cNvPr>
          <p:cNvSpPr>
            <a:spLocks noChangeAspect="1"/>
          </p:cNvSpPr>
          <p:nvPr/>
        </p:nvSpPr>
        <p:spPr>
          <a:xfrm>
            <a:off x="5507554" y="422317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Hexagon 34">
            <a:extLst>
              <a:ext uri="{FF2B5EF4-FFF2-40B4-BE49-F238E27FC236}">
                <a16:creationId xmlns:a16="http://schemas.microsoft.com/office/drawing/2014/main" id="{A2814153-2EE6-1025-2602-49BAC33D9A77}"/>
              </a:ext>
            </a:extLst>
          </p:cNvPr>
          <p:cNvSpPr>
            <a:spLocks noChangeAspect="1"/>
          </p:cNvSpPr>
          <p:nvPr/>
        </p:nvSpPr>
        <p:spPr>
          <a:xfrm>
            <a:off x="6313400" y="377922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Hexagon 35">
            <a:extLst>
              <a:ext uri="{FF2B5EF4-FFF2-40B4-BE49-F238E27FC236}">
                <a16:creationId xmlns:a16="http://schemas.microsoft.com/office/drawing/2014/main" id="{670B1B09-5F7B-164B-22C2-59E8CA1F4330}"/>
              </a:ext>
            </a:extLst>
          </p:cNvPr>
          <p:cNvSpPr>
            <a:spLocks noChangeAspect="1"/>
          </p:cNvSpPr>
          <p:nvPr/>
        </p:nvSpPr>
        <p:spPr>
          <a:xfrm>
            <a:off x="6313400" y="466798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Hexagon 36">
            <a:extLst>
              <a:ext uri="{FF2B5EF4-FFF2-40B4-BE49-F238E27FC236}">
                <a16:creationId xmlns:a16="http://schemas.microsoft.com/office/drawing/2014/main" id="{E10669BB-52CA-8F0C-9259-535888E6D5B4}"/>
              </a:ext>
            </a:extLst>
          </p:cNvPr>
          <p:cNvSpPr>
            <a:spLocks noChangeAspect="1"/>
          </p:cNvSpPr>
          <p:nvPr/>
        </p:nvSpPr>
        <p:spPr>
          <a:xfrm>
            <a:off x="6313400" y="556303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Hexagon 37">
            <a:extLst>
              <a:ext uri="{FF2B5EF4-FFF2-40B4-BE49-F238E27FC236}">
                <a16:creationId xmlns:a16="http://schemas.microsoft.com/office/drawing/2014/main" id="{ED925D24-0D7F-FC17-35CC-ED7C93B2CE3D}"/>
              </a:ext>
            </a:extLst>
          </p:cNvPr>
          <p:cNvSpPr>
            <a:spLocks noChangeAspect="1"/>
          </p:cNvSpPr>
          <p:nvPr/>
        </p:nvSpPr>
        <p:spPr>
          <a:xfrm>
            <a:off x="5514166" y="5103487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Hexagon 38">
            <a:extLst>
              <a:ext uri="{FF2B5EF4-FFF2-40B4-BE49-F238E27FC236}">
                <a16:creationId xmlns:a16="http://schemas.microsoft.com/office/drawing/2014/main" id="{B06DFB42-CA3F-20B0-9947-0CC69165638F}"/>
              </a:ext>
            </a:extLst>
          </p:cNvPr>
          <p:cNvSpPr>
            <a:spLocks noChangeAspect="1"/>
          </p:cNvSpPr>
          <p:nvPr/>
        </p:nvSpPr>
        <p:spPr>
          <a:xfrm>
            <a:off x="687940" y="68461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899EB4C8-5E32-9F10-45C1-DA10C9FBA94E}"/>
              </a:ext>
            </a:extLst>
          </p:cNvPr>
          <p:cNvSpPr>
            <a:spLocks noChangeAspect="1"/>
          </p:cNvSpPr>
          <p:nvPr/>
        </p:nvSpPr>
        <p:spPr>
          <a:xfrm>
            <a:off x="681273" y="15634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B9A8FE6C-50FB-88BE-5980-9DB144B17A4F}"/>
              </a:ext>
            </a:extLst>
          </p:cNvPr>
          <p:cNvSpPr>
            <a:spLocks noChangeAspect="1"/>
          </p:cNvSpPr>
          <p:nvPr/>
        </p:nvSpPr>
        <p:spPr>
          <a:xfrm>
            <a:off x="681273" y="244514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0FBB4FFE-43F2-30CF-EE61-7C918083C1EE}"/>
              </a:ext>
            </a:extLst>
          </p:cNvPr>
          <p:cNvSpPr>
            <a:spLocks noChangeAspect="1"/>
          </p:cNvSpPr>
          <p:nvPr/>
        </p:nvSpPr>
        <p:spPr>
          <a:xfrm>
            <a:off x="1490185" y="28902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Hexagon 42">
            <a:extLst>
              <a:ext uri="{FF2B5EF4-FFF2-40B4-BE49-F238E27FC236}">
                <a16:creationId xmlns:a16="http://schemas.microsoft.com/office/drawing/2014/main" id="{EFDE3350-ED57-B482-6706-42BC01FC9954}"/>
              </a:ext>
            </a:extLst>
          </p:cNvPr>
          <p:cNvSpPr>
            <a:spLocks noChangeAspect="1"/>
          </p:cNvSpPr>
          <p:nvPr/>
        </p:nvSpPr>
        <p:spPr>
          <a:xfrm>
            <a:off x="1490185" y="20078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Hexagon 43">
            <a:extLst>
              <a:ext uri="{FF2B5EF4-FFF2-40B4-BE49-F238E27FC236}">
                <a16:creationId xmlns:a16="http://schemas.microsoft.com/office/drawing/2014/main" id="{6B69EB2D-E17F-7C1D-7CA7-656AE3F22B52}"/>
              </a:ext>
            </a:extLst>
          </p:cNvPr>
          <p:cNvSpPr>
            <a:spLocks noChangeAspect="1"/>
          </p:cNvSpPr>
          <p:nvPr/>
        </p:nvSpPr>
        <p:spPr>
          <a:xfrm>
            <a:off x="1490185" y="11253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Hexagon 44">
            <a:extLst>
              <a:ext uri="{FF2B5EF4-FFF2-40B4-BE49-F238E27FC236}">
                <a16:creationId xmlns:a16="http://schemas.microsoft.com/office/drawing/2014/main" id="{9A8A1888-87FA-22AB-AA83-228AE43461B3}"/>
              </a:ext>
            </a:extLst>
          </p:cNvPr>
          <p:cNvSpPr>
            <a:spLocks noChangeAspect="1"/>
          </p:cNvSpPr>
          <p:nvPr/>
        </p:nvSpPr>
        <p:spPr>
          <a:xfrm>
            <a:off x="2292430" y="681503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Hexagon 45">
            <a:extLst>
              <a:ext uri="{FF2B5EF4-FFF2-40B4-BE49-F238E27FC236}">
                <a16:creationId xmlns:a16="http://schemas.microsoft.com/office/drawing/2014/main" id="{E2ACDE21-E39F-4538-8433-BC27FF9DA4E4}"/>
              </a:ext>
            </a:extLst>
          </p:cNvPr>
          <p:cNvSpPr>
            <a:spLocks noChangeAspect="1"/>
          </p:cNvSpPr>
          <p:nvPr/>
        </p:nvSpPr>
        <p:spPr>
          <a:xfrm>
            <a:off x="2286491" y="157591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Hexagon 46">
            <a:extLst>
              <a:ext uri="{FF2B5EF4-FFF2-40B4-BE49-F238E27FC236}">
                <a16:creationId xmlns:a16="http://schemas.microsoft.com/office/drawing/2014/main" id="{8BEA754F-0B55-CBC6-D31E-BF0D898F8DDF}"/>
              </a:ext>
            </a:extLst>
          </p:cNvPr>
          <p:cNvSpPr>
            <a:spLocks noChangeAspect="1"/>
          </p:cNvSpPr>
          <p:nvPr/>
        </p:nvSpPr>
        <p:spPr>
          <a:xfrm>
            <a:off x="3092337" y="113196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Hexagon 47">
            <a:extLst>
              <a:ext uri="{FF2B5EF4-FFF2-40B4-BE49-F238E27FC236}">
                <a16:creationId xmlns:a16="http://schemas.microsoft.com/office/drawing/2014/main" id="{E90474B3-1116-4B99-3E93-A9F0A332F3CD}"/>
              </a:ext>
            </a:extLst>
          </p:cNvPr>
          <p:cNvSpPr>
            <a:spLocks noChangeAspect="1"/>
          </p:cNvSpPr>
          <p:nvPr/>
        </p:nvSpPr>
        <p:spPr>
          <a:xfrm>
            <a:off x="3092337" y="202071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298715B5-37C2-1F18-7A83-7819A17EFFCC}"/>
              </a:ext>
            </a:extLst>
          </p:cNvPr>
          <p:cNvSpPr>
            <a:spLocks noChangeAspect="1"/>
          </p:cNvSpPr>
          <p:nvPr/>
        </p:nvSpPr>
        <p:spPr>
          <a:xfrm>
            <a:off x="3092337" y="291577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Hexagon 49">
            <a:extLst>
              <a:ext uri="{FF2B5EF4-FFF2-40B4-BE49-F238E27FC236}">
                <a16:creationId xmlns:a16="http://schemas.microsoft.com/office/drawing/2014/main" id="{E2143180-654D-71A8-63A7-13CC60ACF53D}"/>
              </a:ext>
            </a:extLst>
          </p:cNvPr>
          <p:cNvSpPr>
            <a:spLocks noChangeAspect="1"/>
          </p:cNvSpPr>
          <p:nvPr/>
        </p:nvSpPr>
        <p:spPr>
          <a:xfrm>
            <a:off x="2293104" y="24562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14CB1DA-0C62-F603-4223-3460BC919ACC}"/>
              </a:ext>
            </a:extLst>
          </p:cNvPr>
          <p:cNvSpPr txBox="1"/>
          <p:nvPr/>
        </p:nvSpPr>
        <p:spPr>
          <a:xfrm>
            <a:off x="8117174" y="4317777"/>
            <a:ext cx="4120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Unpadded PBC (Full/</a:t>
            </a:r>
            <a:r>
              <a:rPr lang="en-US" sz="2400" b="1" dirty="0">
                <a:solidFill>
                  <a:srgbClr val="C00000"/>
                </a:solidFill>
              </a:rPr>
              <a:t>Cos</a:t>
            </a:r>
            <a:r>
              <a:rPr lang="en-US" sz="2400" b="1" dirty="0"/>
              <a:t> FFT)</a:t>
            </a:r>
          </a:p>
        </p:txBody>
      </p:sp>
      <p:sp>
        <p:nvSpPr>
          <p:cNvPr id="3098" name="Hexagon 3097">
            <a:extLst>
              <a:ext uri="{FF2B5EF4-FFF2-40B4-BE49-F238E27FC236}">
                <a16:creationId xmlns:a16="http://schemas.microsoft.com/office/drawing/2014/main" id="{AED672C7-B2C8-A881-E55C-D39B5AF449DF}"/>
              </a:ext>
            </a:extLst>
          </p:cNvPr>
          <p:cNvSpPr>
            <a:spLocks noChangeAspect="1"/>
          </p:cNvSpPr>
          <p:nvPr/>
        </p:nvSpPr>
        <p:spPr>
          <a:xfrm>
            <a:off x="7129748" y="333455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5" name="Hexagon 3104">
            <a:extLst>
              <a:ext uri="{FF2B5EF4-FFF2-40B4-BE49-F238E27FC236}">
                <a16:creationId xmlns:a16="http://schemas.microsoft.com/office/drawing/2014/main" id="{A05FB334-19F3-DB3C-9AB9-657CC577D594}"/>
              </a:ext>
            </a:extLst>
          </p:cNvPr>
          <p:cNvSpPr>
            <a:spLocks noChangeAspect="1"/>
          </p:cNvSpPr>
          <p:nvPr/>
        </p:nvSpPr>
        <p:spPr>
          <a:xfrm>
            <a:off x="7122931" y="512005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6" name="Hexagon 3105">
            <a:extLst>
              <a:ext uri="{FF2B5EF4-FFF2-40B4-BE49-F238E27FC236}">
                <a16:creationId xmlns:a16="http://schemas.microsoft.com/office/drawing/2014/main" id="{D1913BF0-E56D-0C13-DCEA-688F87F79AF6}"/>
              </a:ext>
            </a:extLst>
          </p:cNvPr>
          <p:cNvSpPr>
            <a:spLocks noChangeAspect="1"/>
          </p:cNvSpPr>
          <p:nvPr/>
        </p:nvSpPr>
        <p:spPr>
          <a:xfrm>
            <a:off x="7116319" y="423129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0978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C978C-CCAD-7918-309E-D2E0F8DAB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Other conditions </a:t>
            </a:r>
            <a:br>
              <a:rPr lang="en-US" dirty="0"/>
            </a:br>
            <a:r>
              <a:rPr lang="en-US" sz="3600" dirty="0"/>
              <a:t>(full and half results overlapped to show match)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4A5B27-C4F3-1037-B614-0F2CAFB6D70B}"/>
              </a:ext>
            </a:extLst>
          </p:cNvPr>
          <p:cNvSpPr txBox="1"/>
          <p:nvPr/>
        </p:nvSpPr>
        <p:spPr>
          <a:xfrm>
            <a:off x="1293052" y="1985653"/>
            <a:ext cx="2993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0.0241 (20.28%; dx=0.4), </a:t>
            </a:r>
            <a:br>
              <a:rPr lang="en-US" dirty="0"/>
            </a:br>
            <a:r>
              <a:rPr lang="en-US" dirty="0"/>
              <a:t>Lx, Ly = 12.40, 20.80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6E4CE12C-CFDD-DB5A-13CF-014A50C5F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327" y="2923865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8" name="Picture 22">
            <a:extLst>
              <a:ext uri="{FF2B5EF4-FFF2-40B4-BE49-F238E27FC236}">
                <a16:creationId xmlns:a16="http://schemas.microsoft.com/office/drawing/2014/main" id="{C1740158-C4AE-39C7-D7D0-D3DF2244A9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276" y="2757487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2" name="Picture 26">
            <a:extLst>
              <a:ext uri="{FF2B5EF4-FFF2-40B4-BE49-F238E27FC236}">
                <a16:creationId xmlns:a16="http://schemas.microsoft.com/office/drawing/2014/main" id="{19FC9AF1-8341-7079-9C97-35A6C6E0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9695" y="3037976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0" name="Picture 24">
            <a:extLst>
              <a:ext uri="{FF2B5EF4-FFF2-40B4-BE49-F238E27FC236}">
                <a16:creationId xmlns:a16="http://schemas.microsoft.com/office/drawing/2014/main" id="{8546961E-DEEB-841D-1BC5-BFEC2470B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114" y="2826387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A49B6C-2617-00E0-38E0-62F1623A5446}"/>
              </a:ext>
            </a:extLst>
          </p:cNvPr>
          <p:cNvSpPr txBox="1"/>
          <p:nvPr/>
        </p:nvSpPr>
        <p:spPr>
          <a:xfrm>
            <a:off x="5026300" y="1985653"/>
            <a:ext cx="2688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0.0208 (4.08%; dx=0.1), </a:t>
            </a:r>
            <a:br>
              <a:rPr lang="en-US" dirty="0"/>
            </a:br>
            <a:r>
              <a:rPr lang="en-US" dirty="0"/>
              <a:t>Lx, Ly = 12.90, 22.30</a:t>
            </a:r>
          </a:p>
        </p:txBody>
      </p:sp>
      <p:pic>
        <p:nvPicPr>
          <p:cNvPr id="4126" name="Picture 30">
            <a:extLst>
              <a:ext uri="{FF2B5EF4-FFF2-40B4-BE49-F238E27FC236}">
                <a16:creationId xmlns:a16="http://schemas.microsoft.com/office/drawing/2014/main" id="{7C8FC4FE-9F1C-CFA1-F45B-41FEBC57A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5356" y="3329297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8" name="Picture 32">
            <a:extLst>
              <a:ext uri="{FF2B5EF4-FFF2-40B4-BE49-F238E27FC236}">
                <a16:creationId xmlns:a16="http://schemas.microsoft.com/office/drawing/2014/main" id="{345B1C86-B2DC-9085-2E2C-E6725D1654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8288" y="3261139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482F31C-3E88-A3D7-1754-79EA5AC7E36B}"/>
              </a:ext>
            </a:extLst>
          </p:cNvPr>
          <p:cNvSpPr txBox="1"/>
          <p:nvPr/>
        </p:nvSpPr>
        <p:spPr>
          <a:xfrm>
            <a:off x="8454748" y="1962684"/>
            <a:ext cx="259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0.1332 (11%; dx=0.1), </a:t>
            </a:r>
            <a:br>
              <a:rPr lang="en-US" dirty="0"/>
            </a:br>
            <a:r>
              <a:rPr lang="en-US" dirty="0"/>
              <a:t>Lx, Ly = 20.50, 20.40</a:t>
            </a:r>
          </a:p>
        </p:txBody>
      </p:sp>
    </p:spTree>
    <p:extLst>
      <p:ext uri="{BB962C8B-B14F-4D97-AF65-F5344CB8AC3E}">
        <p14:creationId xmlns:p14="http://schemas.microsoft.com/office/powerpoint/2010/main" val="13204888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004009B8-2D53-0592-3FBE-6AA1B7541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8267" y="1277608"/>
            <a:ext cx="5810250" cy="450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573CC18-8303-2C37-7D8F-0FAE0B70A685}"/>
              </a:ext>
            </a:extLst>
          </p:cNvPr>
          <p:cNvCxnSpPr>
            <a:cxnSpLocks/>
          </p:cNvCxnSpPr>
          <p:nvPr/>
        </p:nvCxnSpPr>
        <p:spPr>
          <a:xfrm flipH="1" flipV="1">
            <a:off x="2913592" y="2488142"/>
            <a:ext cx="2125133" cy="160125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A2DCFBE-D072-BF09-FD71-7BB92DFE910E}"/>
              </a:ext>
            </a:extLst>
          </p:cNvPr>
          <p:cNvCxnSpPr>
            <a:cxnSpLocks/>
          </p:cNvCxnSpPr>
          <p:nvPr/>
        </p:nvCxnSpPr>
        <p:spPr>
          <a:xfrm flipH="1" flipV="1">
            <a:off x="3658658" y="2897981"/>
            <a:ext cx="1617133" cy="170550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8FF81A0-414C-1BC4-DAB7-EF75F308EC4E}"/>
              </a:ext>
            </a:extLst>
          </p:cNvPr>
          <p:cNvCxnSpPr>
            <a:cxnSpLocks/>
          </p:cNvCxnSpPr>
          <p:nvPr/>
        </p:nvCxnSpPr>
        <p:spPr>
          <a:xfrm flipH="1" flipV="1">
            <a:off x="4280429" y="2768833"/>
            <a:ext cx="1380067" cy="175491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9605D61-A2D8-71EC-7A9F-17AF9357D8F5}"/>
              </a:ext>
            </a:extLst>
          </p:cNvPr>
          <p:cNvCxnSpPr>
            <a:cxnSpLocks/>
          </p:cNvCxnSpPr>
          <p:nvPr/>
        </p:nvCxnSpPr>
        <p:spPr>
          <a:xfrm flipH="1" flipV="1">
            <a:off x="3027163" y="2222368"/>
            <a:ext cx="1897989" cy="115755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7510AFE-FCE7-80AA-9C73-EC07313CBF12}"/>
              </a:ext>
            </a:extLst>
          </p:cNvPr>
          <p:cNvCxnSpPr>
            <a:cxnSpLocks/>
          </p:cNvCxnSpPr>
          <p:nvPr/>
        </p:nvCxnSpPr>
        <p:spPr>
          <a:xfrm flipV="1">
            <a:off x="4183592" y="3107928"/>
            <a:ext cx="0" cy="135400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632F17C-9F6A-0174-8B6D-6C4F2D9C1DED}"/>
              </a:ext>
            </a:extLst>
          </p:cNvPr>
          <p:cNvCxnSpPr>
            <a:cxnSpLocks/>
          </p:cNvCxnSpPr>
          <p:nvPr/>
        </p:nvCxnSpPr>
        <p:spPr>
          <a:xfrm flipV="1">
            <a:off x="4589992" y="2978085"/>
            <a:ext cx="0" cy="148384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28404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a040x120 relaxation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889D463C-14FB-DE54-19FA-767BF3C81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5117" y="3115733"/>
            <a:ext cx="1101744" cy="2982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F79BD1D2-12CC-5D67-52AC-178F827F09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6861" y="3115732"/>
            <a:ext cx="1183789" cy="2982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F015D8FB-074B-A5A0-B0A5-8A8A03F05D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1889" y="3115732"/>
            <a:ext cx="1248252" cy="2982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4">
            <a:extLst>
              <a:ext uri="{FF2B5EF4-FFF2-40B4-BE49-F238E27FC236}">
                <a16:creationId xmlns:a16="http://schemas.microsoft.com/office/drawing/2014/main" id="{977EAC2A-FAC2-D408-7E56-FDBE741FA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0141" y="3115732"/>
            <a:ext cx="1974935" cy="2982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D12254D8-0E80-FFA3-5C68-3B4F7CE3D3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993" y="1955800"/>
            <a:ext cx="4143300" cy="3165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54A9E7DD-57E9-988D-C38C-8647BBD67E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35" t="12628" b="13327"/>
          <a:stretch/>
        </p:blipFill>
        <p:spPr bwMode="auto">
          <a:xfrm>
            <a:off x="7252740" y="695761"/>
            <a:ext cx="2915727" cy="2225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64784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0" name="Picture 8">
            <a:extLst>
              <a:ext uri="{FF2B5EF4-FFF2-40B4-BE49-F238E27FC236}">
                <a16:creationId xmlns:a16="http://schemas.microsoft.com/office/drawing/2014/main" id="{2D0E85E1-6D75-71BE-F5B6-AE0D04FA6F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665" y="928088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a040x120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>
            <a:extLst>
              <a:ext uri="{FF2B5EF4-FFF2-40B4-BE49-F238E27FC236}">
                <a16:creationId xmlns:a16="http://schemas.microsoft.com/office/drawing/2014/main" id="{EE103F5A-15CD-3CEF-8FD1-7B4702D062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872" y="2925323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82677395-586D-C934-0267-38396AF50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72" y="4794771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FF8A6B82-1EAF-2939-C453-441C35959F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0597" y="2905230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>
            <a:extLst>
              <a:ext uri="{FF2B5EF4-FFF2-40B4-BE49-F238E27FC236}">
                <a16:creationId xmlns:a16="http://schemas.microsoft.com/office/drawing/2014/main" id="{9A8E0452-9A3C-CD62-0536-11545A2582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5197" y="4794771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4CD13DD-BAC3-3FC4-43CD-696D9051FA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3543" y="10847"/>
            <a:ext cx="3082018" cy="2143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68812EB7-DFF5-40D0-B201-D4B75D88B0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7740" y="2234766"/>
            <a:ext cx="2783049" cy="1935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F57F01C2-94A8-047B-3AFE-42F232FCAF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1229" y="217816"/>
            <a:ext cx="3013602" cy="2095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>
            <a:extLst>
              <a:ext uri="{FF2B5EF4-FFF2-40B4-BE49-F238E27FC236}">
                <a16:creationId xmlns:a16="http://schemas.microsoft.com/office/drawing/2014/main" id="{5312968A-C888-1530-54AD-F3EED0F4A3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9278" y="2360913"/>
            <a:ext cx="2968986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6700619-B827-85C3-710A-8DD153D449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7751" y="418369"/>
            <a:ext cx="2968986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4D24EDC8-9D30-DC09-C3FA-63C9346463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2077" y="4529105"/>
            <a:ext cx="3063257" cy="2130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B41EA23D-18D3-1679-918C-8073868B2C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2818" y="2542731"/>
            <a:ext cx="2968986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EE76052D-B445-682E-CB8C-CA2AB34EEB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4601" y="4515092"/>
            <a:ext cx="2877940" cy="2001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0">
            <a:extLst>
              <a:ext uri="{FF2B5EF4-FFF2-40B4-BE49-F238E27FC236}">
                <a16:creationId xmlns:a16="http://schemas.microsoft.com/office/drawing/2014/main" id="{0210BBF1-D08A-5E12-638D-3ABDFCA20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5692" y="4674835"/>
            <a:ext cx="3003549" cy="2088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04F220DF-07CF-5F56-F81F-128A34778D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1284" y="4860564"/>
            <a:ext cx="2968986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A0529E99-C6D5-771A-970B-EE66EB6840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4383" y="2173838"/>
            <a:ext cx="2783049" cy="1935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14CCAA27-2B40-112A-D5E0-B614197A70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7204" y="4692714"/>
            <a:ext cx="2708696" cy="1883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>
            <a:extLst>
              <a:ext uri="{FF2B5EF4-FFF2-40B4-BE49-F238E27FC236}">
                <a16:creationId xmlns:a16="http://schemas.microsoft.com/office/drawing/2014/main" id="{8DBD8BAF-9CF3-7AB1-9BB3-A0080EBCB3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8940" y="4859993"/>
            <a:ext cx="2968986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CC0D91DA-242C-C3ED-3E00-3683B6CD2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888" y="2289374"/>
            <a:ext cx="3013602" cy="2095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5909321F-76AB-44FC-731B-5E537E53E1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7651" y="2468781"/>
            <a:ext cx="3054349" cy="2123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D74C88E-D2E3-AB8A-7966-9578CF8D5FEA}"/>
              </a:ext>
            </a:extLst>
          </p:cNvPr>
          <p:cNvSpPr/>
          <p:nvPr/>
        </p:nvSpPr>
        <p:spPr>
          <a:xfrm>
            <a:off x="7345109" y="3293339"/>
            <a:ext cx="3576212" cy="664234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STILL PROG</a:t>
            </a:r>
          </a:p>
        </p:txBody>
      </p:sp>
    </p:spTree>
    <p:extLst>
      <p:ext uri="{BB962C8B-B14F-4D97-AF65-F5344CB8AC3E}">
        <p14:creationId xmlns:p14="http://schemas.microsoft.com/office/powerpoint/2010/main" val="11297976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a040x130 relaxation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73791298-83CE-A22E-1CFD-0044144DE6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105" y="2184853"/>
            <a:ext cx="4161895" cy="3034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0F810CC4-E435-53A5-E2E5-7E20C946638C}"/>
              </a:ext>
            </a:extLst>
          </p:cNvPr>
          <p:cNvGrpSpPr/>
          <p:nvPr/>
        </p:nvGrpSpPr>
        <p:grpSpPr>
          <a:xfrm>
            <a:off x="5625570" y="3429000"/>
            <a:ext cx="3047217" cy="2750873"/>
            <a:chOff x="5337704" y="662779"/>
            <a:chExt cx="5370513" cy="4848227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DD5C5D8F-4E95-92C7-41D9-A1C1CF8D1D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7704" y="662780"/>
              <a:ext cx="24955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6">
              <a:extLst>
                <a:ext uri="{FF2B5EF4-FFF2-40B4-BE49-F238E27FC236}">
                  <a16:creationId xmlns:a16="http://schemas.microsoft.com/office/drawing/2014/main" id="{888B4FAF-7F30-2E3A-5B9E-9B3C023E10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07705" y="662781"/>
              <a:ext cx="2600325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52FDB6EB-1880-E879-D217-BEDFDAC0A8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7867" y="662779"/>
              <a:ext cx="28003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8" name="Picture 12">
            <a:extLst>
              <a:ext uri="{FF2B5EF4-FFF2-40B4-BE49-F238E27FC236}">
                <a16:creationId xmlns:a16="http://schemas.microsoft.com/office/drawing/2014/main" id="{0DF1800E-C2F2-9BA0-46A2-A208CCA3D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6064" y="3429000"/>
            <a:ext cx="1934798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>
            <a:extLst>
              <a:ext uri="{FF2B5EF4-FFF2-40B4-BE49-F238E27FC236}">
                <a16:creationId xmlns:a16="http://schemas.microsoft.com/office/drawing/2014/main" id="{49E6A0D3-AD8C-CD52-7479-13F54C44D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0080" y="3429000"/>
            <a:ext cx="2048292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FDA7F366-A02D-CBBA-6E7A-5D85302BE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8801" y="814049"/>
            <a:ext cx="2780385" cy="2278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81326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2" name="Picture 14">
            <a:extLst>
              <a:ext uri="{FF2B5EF4-FFF2-40B4-BE49-F238E27FC236}">
                <a16:creationId xmlns:a16="http://schemas.microsoft.com/office/drawing/2014/main" id="{56A19275-9B0F-BEC5-10BE-527843463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8808" y="695051"/>
            <a:ext cx="2884690" cy="2375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relaxation</a:t>
            </a:r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F110C1C4-2815-968E-396C-4857FF44BC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7310" y="718369"/>
            <a:ext cx="2884690" cy="2290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ED9F6EA-CC0F-1909-649D-640065A44594}"/>
              </a:ext>
            </a:extLst>
          </p:cNvPr>
          <p:cNvGrpSpPr/>
          <p:nvPr/>
        </p:nvGrpSpPr>
        <p:grpSpPr>
          <a:xfrm>
            <a:off x="4961655" y="556792"/>
            <a:ext cx="1734662" cy="2613804"/>
            <a:chOff x="3739986" y="763834"/>
            <a:chExt cx="2178469" cy="3282537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283B248D-016D-C05D-ADC0-FF7F5B63A75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69291"/>
            <a:stretch/>
          </p:blipFill>
          <p:spPr bwMode="auto">
            <a:xfrm>
              <a:off x="4732199" y="1035168"/>
              <a:ext cx="1186256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53AB2CBA-B558-1EF2-6148-4D8AB0D9248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73062"/>
            <a:stretch/>
          </p:blipFill>
          <p:spPr bwMode="auto">
            <a:xfrm>
              <a:off x="4242980" y="1035169"/>
              <a:ext cx="1023240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5943E042-D428-9C19-01C0-8D49B630688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67" r="73498"/>
            <a:stretch/>
          </p:blipFill>
          <p:spPr bwMode="auto">
            <a:xfrm>
              <a:off x="3739986" y="763834"/>
              <a:ext cx="1023240" cy="32825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B1EC6D43-1BC6-2790-14CA-A08789376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664" y="3429000"/>
            <a:ext cx="3844336" cy="291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FAFF62A-DF4D-F22B-3BCC-7931A59BB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1651" y="3461989"/>
            <a:ext cx="3644764" cy="292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AB32710-F2BE-37F3-3A68-E8502E1B4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41" y="2184028"/>
            <a:ext cx="4632585" cy="2819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01044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0" name="Picture 22">
            <a:extLst>
              <a:ext uri="{FF2B5EF4-FFF2-40B4-BE49-F238E27FC236}">
                <a16:creationId xmlns:a16="http://schemas.microsoft.com/office/drawing/2014/main" id="{11ECAD9F-DD0C-2C87-96AD-51DD52F252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5055" y="950240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E5F5BF4D-3BD6-C323-26DA-255C08EE1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68" name="Picture 20">
            <a:extLst>
              <a:ext uri="{FF2B5EF4-FFF2-40B4-BE49-F238E27FC236}">
                <a16:creationId xmlns:a16="http://schemas.microsoft.com/office/drawing/2014/main" id="{81DAA116-88D2-6DFD-876C-698B61034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F1A221EC-3266-E3BA-B750-4DA0BFB83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D0187515-38F5-609A-7BC2-03E38C82E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4E741709-B281-9FFE-2262-8ADCEFAC6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3511" y="77667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0BE98A-7D28-C9D0-C7FC-59EFB2A30277}"/>
              </a:ext>
            </a:extLst>
          </p:cNvPr>
          <p:cNvSpPr txBox="1"/>
          <p:nvPr/>
        </p:nvSpPr>
        <p:spPr>
          <a:xfrm>
            <a:off x="9110795" y="82977"/>
            <a:ext cx="299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Note: not completely converged but stopped for resources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BB16D027-6D2C-C1E1-0288-2F2E8C778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2795495"/>
            <a:ext cx="3141512" cy="2031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774B47EA-E960-42ED-E742-4092236CC1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4863909"/>
            <a:ext cx="3072076" cy="1986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893E5D-6072-C968-6F4E-12C8F11C9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2796045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5F1B1DB6-1B32-B206-47C7-1BEEFCCA3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481541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5835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15827-DB0E-5646-012F-8BD540BC3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Zhulina</a:t>
            </a:r>
            <a:r>
              <a:rPr lang="en-US" dirty="0"/>
              <a:t> JCP 1998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5185CD-7414-CF5E-B85D-55162665F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1579"/>
            <a:ext cx="2912533" cy="594642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F6FD2D6-F92A-9924-695F-7CC2182632A4}"/>
              </a:ext>
            </a:extLst>
          </p:cNvPr>
          <p:cNvSpPr/>
          <p:nvPr/>
        </p:nvSpPr>
        <p:spPr>
          <a:xfrm>
            <a:off x="7799887" y="6325399"/>
            <a:ext cx="4278702" cy="4134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Zhulina</a:t>
            </a:r>
            <a:r>
              <a:rPr lang="en-US" dirty="0"/>
              <a:t> NVT; current GCE runs at </a:t>
            </a:r>
            <a:r>
              <a:rPr lang="en-US" dirty="0" err="1"/>
              <a:t>Lz</a:t>
            </a:r>
            <a:r>
              <a:rPr lang="en-US" dirty="0"/>
              <a:t> = 20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1795429-45AE-CFE7-CC99-CC21BCD5C9A5}"/>
              </a:ext>
            </a:extLst>
          </p:cNvPr>
          <p:cNvGrpSpPr/>
          <p:nvPr/>
        </p:nvGrpSpPr>
        <p:grpSpPr>
          <a:xfrm>
            <a:off x="3851901" y="1150016"/>
            <a:ext cx="2632739" cy="5307798"/>
            <a:chOff x="6457077" y="250302"/>
            <a:chExt cx="2632739" cy="530779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BAA7EDB-0670-5B63-4115-E892813E42F9}"/>
                </a:ext>
              </a:extLst>
            </p:cNvPr>
            <p:cNvGrpSpPr/>
            <p:nvPr/>
          </p:nvGrpSpPr>
          <p:grpSpPr>
            <a:xfrm>
              <a:off x="6457077" y="250302"/>
              <a:ext cx="2606860" cy="2012888"/>
              <a:chOff x="6457077" y="250302"/>
              <a:chExt cx="2606860" cy="2012888"/>
            </a:xfrm>
          </p:grpSpPr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BA3DA031-B982-E11B-1CDE-72B887D0269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9856"/>
              <a:stretch/>
            </p:blipFill>
            <p:spPr bwMode="auto">
              <a:xfrm>
                <a:off x="6457077" y="250302"/>
                <a:ext cx="2606860" cy="20128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72A7BD1-B5D1-EDC7-B5A6-D8CA4993107B}"/>
                  </a:ext>
                </a:extLst>
              </p:cNvPr>
              <p:cNvSpPr txBox="1"/>
              <p:nvPr/>
            </p:nvSpPr>
            <p:spPr>
              <a:xfrm>
                <a:off x="8083449" y="757690"/>
                <a:ext cx="77046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0.1 mM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B768E0E-9531-27D0-1109-F8B599CF10E1}"/>
                </a:ext>
              </a:extLst>
            </p:cNvPr>
            <p:cNvGrpSpPr/>
            <p:nvPr/>
          </p:nvGrpSpPr>
          <p:grpSpPr>
            <a:xfrm>
              <a:off x="6489817" y="1814002"/>
              <a:ext cx="2536469" cy="1528722"/>
              <a:chOff x="6527467" y="2719066"/>
              <a:chExt cx="2536469" cy="1528722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AF42E8D-E85C-393D-46D0-F3944716CC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2719066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92093AB-3B83-8711-3A13-D0A4E7D5EB6E}"/>
                  </a:ext>
                </a:extLst>
              </p:cNvPr>
              <p:cNvSpPr txBox="1"/>
              <p:nvPr/>
            </p:nvSpPr>
            <p:spPr>
              <a:xfrm>
                <a:off x="7957773" y="2784637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 mM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A19C02-51EA-0B1B-E66C-68288F418B8C}"/>
                </a:ext>
              </a:extLst>
            </p:cNvPr>
            <p:cNvGrpSpPr/>
            <p:nvPr/>
          </p:nvGrpSpPr>
          <p:grpSpPr>
            <a:xfrm>
              <a:off x="6489817" y="2912409"/>
              <a:ext cx="2542638" cy="1528722"/>
              <a:chOff x="6527467" y="4693380"/>
              <a:chExt cx="2542638" cy="1528722"/>
            </a:xfrm>
          </p:grpSpPr>
          <p:pic>
            <p:nvPicPr>
              <p:cNvPr id="3084" name="Picture 12">
                <a:extLst>
                  <a:ext uri="{FF2B5EF4-FFF2-40B4-BE49-F238E27FC236}">
                    <a16:creationId xmlns:a16="http://schemas.microsoft.com/office/drawing/2014/main" id="{CB9E3705-A176-705B-E19B-7D81D971C5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4693380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3212638-97AF-93B1-9D4C-C8B4055226E3}"/>
                  </a:ext>
                </a:extLst>
              </p:cNvPr>
              <p:cNvSpPr txBox="1"/>
              <p:nvPr/>
            </p:nvSpPr>
            <p:spPr>
              <a:xfrm>
                <a:off x="7963942" y="4766483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10 mM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5E87D87-6EF2-A0BE-8026-1EAB7B47A0BF}"/>
                </a:ext>
              </a:extLst>
            </p:cNvPr>
            <p:cNvGrpSpPr/>
            <p:nvPr/>
          </p:nvGrpSpPr>
          <p:grpSpPr>
            <a:xfrm>
              <a:off x="6489817" y="3991943"/>
              <a:ext cx="2599999" cy="1566157"/>
              <a:chOff x="8468682" y="3932838"/>
              <a:chExt cx="2599999" cy="1566157"/>
            </a:xfrm>
          </p:grpSpPr>
          <p:pic>
            <p:nvPicPr>
              <p:cNvPr id="10" name="Picture 14">
                <a:extLst>
                  <a:ext uri="{FF2B5EF4-FFF2-40B4-BE49-F238E27FC236}">
                    <a16:creationId xmlns:a16="http://schemas.microsoft.com/office/drawing/2014/main" id="{37ECA617-6798-C9E7-452E-20D9813298D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1050" r="20874"/>
              <a:stretch/>
            </p:blipFill>
            <p:spPr bwMode="auto">
              <a:xfrm>
                <a:off x="8468682" y="3932838"/>
                <a:ext cx="2536469" cy="15661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61E36E5-40BD-7912-51D4-9A43B94166FF}"/>
                  </a:ext>
                </a:extLst>
              </p:cNvPr>
              <p:cNvSpPr txBox="1"/>
              <p:nvPr/>
            </p:nvSpPr>
            <p:spPr>
              <a:xfrm>
                <a:off x="9962518" y="3981854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25 mM</a:t>
                </a:r>
              </a:p>
            </p:txBody>
          </p:sp>
        </p:grp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B7214DE-D708-4D21-BA0F-C14562ED3264}"/>
              </a:ext>
            </a:extLst>
          </p:cNvPr>
          <p:cNvSpPr txBox="1"/>
          <p:nvPr/>
        </p:nvSpPr>
        <p:spPr>
          <a:xfrm>
            <a:off x="4586015" y="778662"/>
            <a:ext cx="1457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 = 0.01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C852097-4765-4584-39D7-FAB262B3DEFA}"/>
              </a:ext>
            </a:extLst>
          </p:cNvPr>
          <p:cNvSpPr/>
          <p:nvPr/>
        </p:nvSpPr>
        <p:spPr>
          <a:xfrm>
            <a:off x="7248698" y="2779287"/>
            <a:ext cx="3541222" cy="103283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May need to </a:t>
            </a:r>
            <a:r>
              <a:rPr lang="en-US" dirty="0" err="1"/>
              <a:t>init</a:t>
            </a:r>
            <a:r>
              <a:rPr lang="en-US" dirty="0"/>
              <a:t> using sine</a:t>
            </a:r>
          </a:p>
        </p:txBody>
      </p:sp>
    </p:spTree>
    <p:extLst>
      <p:ext uri="{BB962C8B-B14F-4D97-AF65-F5344CB8AC3E}">
        <p14:creationId xmlns:p14="http://schemas.microsoft.com/office/powerpoint/2010/main" val="40360802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0C0BE-4DBE-7BDC-0CA6-4F4ECAE3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Carrillo Langmuir 2009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7744E7-C792-E127-2429-DD4C88DD9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93" y="1924296"/>
            <a:ext cx="4317207" cy="3720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6966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13234</TotalTime>
  <Words>556</Words>
  <Application>Microsoft Office PowerPoint</Application>
  <PresentationFormat>Widescreen</PresentationFormat>
  <Paragraphs>72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Arial</vt:lpstr>
      <vt:lpstr>Calibri</vt:lpstr>
      <vt:lpstr>Calibri Light</vt:lpstr>
      <vt:lpstr>Cambria Math</vt:lpstr>
      <vt:lpstr>Wingdings</vt:lpstr>
      <vt:lpstr>Office Theme</vt:lpstr>
      <vt:lpstr>a040x100 relaxation</vt:lpstr>
      <vt:lpstr>a040x100 seed</vt:lpstr>
      <vt:lpstr>a040x120 relaxation</vt:lpstr>
      <vt:lpstr>a040x120 seed</vt:lpstr>
      <vt:lpstr>a040x130 relaxation</vt:lpstr>
      <vt:lpstr>a040x200 relaxation</vt:lpstr>
      <vt:lpstr>a040x200 seed</vt:lpstr>
      <vt:lpstr>Zhulina JCP 1998</vt:lpstr>
      <vt:lpstr>Carrillo Langmuir 2009</vt:lpstr>
      <vt:lpstr>    X200            x170        x145       x130      x120    x100</vt:lpstr>
      <vt:lpstr>Parallelization</vt:lpstr>
      <vt:lpstr>Equations</vt:lpstr>
      <vt:lpstr>Scaling (Alexander—de Gennes brush)</vt:lpstr>
      <vt:lpstr>ϕ_p: DGC (3D; NxNy=1) vs MDE (1D)</vt:lpstr>
      <vt:lpstr>Numericals</vt:lpstr>
      <vt:lpstr>3D</vt:lpstr>
      <vt:lpstr>z-FFT vs z-FD (MDE) – REDFT01 xy(z)</vt:lpstr>
      <vt:lpstr>Specifying Grafted Points</vt:lpstr>
      <vt:lpstr>Strategy</vt:lpstr>
      <vt:lpstr>Test conditions</vt:lpstr>
      <vt:lpstr>PowerPoint Presentation</vt:lpstr>
      <vt:lpstr>PowerPoint Presentation</vt:lpstr>
      <vt:lpstr>Other conditions  (full and half results overlapped to show match)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105</cp:revision>
  <dcterms:created xsi:type="dcterms:W3CDTF">2023-07-26T17:49:20Z</dcterms:created>
  <dcterms:modified xsi:type="dcterms:W3CDTF">2024-08-31T20:42:08Z</dcterms:modified>
</cp:coreProperties>
</file>